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2" r:id="rId2"/>
    <p:sldId id="275" r:id="rId3"/>
    <p:sldId id="263" r:id="rId4"/>
    <p:sldId id="282" r:id="rId5"/>
    <p:sldId id="283" r:id="rId6"/>
    <p:sldId id="277" r:id="rId7"/>
    <p:sldId id="278" r:id="rId8"/>
    <p:sldId id="279" r:id="rId9"/>
    <p:sldId id="280" r:id="rId10"/>
    <p:sldId id="281" r:id="rId11"/>
    <p:sldId id="285" r:id="rId12"/>
    <p:sldId id="284" r:id="rId13"/>
    <p:sldId id="274" r:id="rId14"/>
    <p:sldId id="261"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94660"/>
  </p:normalViewPr>
  <p:slideViewPr>
    <p:cSldViewPr>
      <p:cViewPr varScale="1">
        <p:scale>
          <a:sx n="63" d="100"/>
          <a:sy n="63" d="100"/>
        </p:scale>
        <p:origin x="1500"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DE91D92C-B30A-4809-8C76-0D4DA8A76D94}" type="datetimeFigureOut">
              <a:rPr lang="fr-FR"/>
              <a:pPr>
                <a:defRPr/>
              </a:pPr>
              <a:t>28/06/2025</a:t>
            </a:fld>
            <a:endParaRPr lang="fr-FR" dirty="0"/>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82AB576-B02B-4522-91E8-6500390307B5}" type="slidenum">
              <a:rPr lang="fr-FR" altLang="en-US"/>
              <a:pPr>
                <a:defRPr/>
              </a:pPr>
              <a:t>‹N°›</a:t>
            </a:fld>
            <a:endParaRPr lang="fr-FR" altLang="en-US" dirty="0"/>
          </a:p>
        </p:txBody>
      </p:sp>
    </p:spTree>
    <p:extLst>
      <p:ext uri="{BB962C8B-B14F-4D97-AF65-F5344CB8AC3E}">
        <p14:creationId xmlns:p14="http://schemas.microsoft.com/office/powerpoint/2010/main" val="2205053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en-US" dirty="0"/>
          </a:p>
        </p:txBody>
      </p:sp>
      <p:sp>
        <p:nvSpPr>
          <p:cNvPr id="16388" name="Espace réservé du numéro de diapositive 3"/>
          <p:cNvSpPr>
            <a:spLocks noGrp="1"/>
          </p:cNvSpPr>
          <p:nvPr>
            <p:ph type="sldNum" sz="quarter" idx="5"/>
          </p:nvPr>
        </p:nvSpPr>
        <p:spPr bwMode="auto">
          <a:noFill/>
          <a:ln>
            <a:miter lim="800000"/>
            <a:headEnd/>
            <a:tailEnd/>
          </a:ln>
        </p:spPr>
        <p:txBody>
          <a:bodyPr/>
          <a:lstStyle/>
          <a:p>
            <a:fld id="{291F5DF9-0B6D-4F2B-B00F-47FB87097204}" type="slidenum">
              <a:rPr lang="fr-FR" altLang="en-US" smtClean="0">
                <a:latin typeface="Arial" pitchFamily="34" charset="0"/>
              </a:rPr>
              <a:pPr/>
              <a:t>1</a:t>
            </a:fld>
            <a:endParaRPr lang="fr-FR" altLang="en-US" dirty="0">
              <a:latin typeface="Arial" pitchFamily="34" charset="0"/>
            </a:endParaRPr>
          </a:p>
        </p:txBody>
      </p:sp>
    </p:spTree>
    <p:extLst>
      <p:ext uri="{BB962C8B-B14F-4D97-AF65-F5344CB8AC3E}">
        <p14:creationId xmlns:p14="http://schemas.microsoft.com/office/powerpoint/2010/main" val="1750947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770E5-85B9-3255-6633-6B95E28BADD4}"/>
            </a:ext>
          </a:extLst>
        </p:cNvPr>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D871715F-A295-6452-0974-421CD7687BAE}"/>
              </a:ext>
            </a:extLst>
          </p:cNvPr>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a:extLst>
              <a:ext uri="{FF2B5EF4-FFF2-40B4-BE49-F238E27FC236}">
                <a16:creationId xmlns:a16="http://schemas.microsoft.com/office/drawing/2014/main" id="{44F3E342-7930-6E27-8B46-427E06CAD821}"/>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en-US" dirty="0"/>
          </a:p>
        </p:txBody>
      </p:sp>
      <p:sp>
        <p:nvSpPr>
          <p:cNvPr id="16388" name="Espace réservé du numéro de diapositive 3">
            <a:extLst>
              <a:ext uri="{FF2B5EF4-FFF2-40B4-BE49-F238E27FC236}">
                <a16:creationId xmlns:a16="http://schemas.microsoft.com/office/drawing/2014/main" id="{8BA03ED5-5658-48C6-06CA-9520659C1883}"/>
              </a:ext>
            </a:extLst>
          </p:cNvPr>
          <p:cNvSpPr>
            <a:spLocks noGrp="1"/>
          </p:cNvSpPr>
          <p:nvPr>
            <p:ph type="sldNum" sz="quarter" idx="5"/>
          </p:nvPr>
        </p:nvSpPr>
        <p:spPr bwMode="auto">
          <a:noFill/>
          <a:ln>
            <a:miter lim="800000"/>
            <a:headEnd/>
            <a:tailEnd/>
          </a:ln>
        </p:spPr>
        <p:txBody>
          <a:bodyPr/>
          <a:lstStyle/>
          <a:p>
            <a:fld id="{291F5DF9-0B6D-4F2B-B00F-47FB87097204}" type="slidenum">
              <a:rPr lang="fr-FR" altLang="en-US" smtClean="0">
                <a:latin typeface="Arial" pitchFamily="34" charset="0"/>
              </a:rPr>
              <a:pPr/>
              <a:t>10</a:t>
            </a:fld>
            <a:endParaRPr lang="fr-FR" altLang="en-US" dirty="0">
              <a:latin typeface="Arial" pitchFamily="34" charset="0"/>
            </a:endParaRPr>
          </a:p>
        </p:txBody>
      </p:sp>
    </p:spTree>
    <p:extLst>
      <p:ext uri="{BB962C8B-B14F-4D97-AF65-F5344CB8AC3E}">
        <p14:creationId xmlns:p14="http://schemas.microsoft.com/office/powerpoint/2010/main" val="30360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35DFA-3E5D-3487-86AB-ECE1F85B588E}"/>
            </a:ext>
          </a:extLst>
        </p:cNvPr>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8A404B40-A74C-5201-ACFD-367D302C48CF}"/>
              </a:ext>
            </a:extLst>
          </p:cNvPr>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a:extLst>
              <a:ext uri="{FF2B5EF4-FFF2-40B4-BE49-F238E27FC236}">
                <a16:creationId xmlns:a16="http://schemas.microsoft.com/office/drawing/2014/main" id="{F0AB3D2B-46B6-7467-2193-F411592CE1AA}"/>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en-US" dirty="0"/>
          </a:p>
        </p:txBody>
      </p:sp>
      <p:sp>
        <p:nvSpPr>
          <p:cNvPr id="16388" name="Espace réservé du numéro de diapositive 3">
            <a:extLst>
              <a:ext uri="{FF2B5EF4-FFF2-40B4-BE49-F238E27FC236}">
                <a16:creationId xmlns:a16="http://schemas.microsoft.com/office/drawing/2014/main" id="{1B8FDB23-F5BC-C010-AA01-64F02213128E}"/>
              </a:ext>
            </a:extLst>
          </p:cNvPr>
          <p:cNvSpPr>
            <a:spLocks noGrp="1"/>
          </p:cNvSpPr>
          <p:nvPr>
            <p:ph type="sldNum" sz="quarter" idx="5"/>
          </p:nvPr>
        </p:nvSpPr>
        <p:spPr bwMode="auto">
          <a:noFill/>
          <a:ln>
            <a:miter lim="800000"/>
            <a:headEnd/>
            <a:tailEnd/>
          </a:ln>
        </p:spPr>
        <p:txBody>
          <a:bodyPr/>
          <a:lstStyle/>
          <a:p>
            <a:fld id="{291F5DF9-0B6D-4F2B-B00F-47FB87097204}" type="slidenum">
              <a:rPr lang="fr-FR" altLang="en-US" smtClean="0">
                <a:latin typeface="Arial" pitchFamily="34" charset="0"/>
              </a:rPr>
              <a:pPr/>
              <a:t>11</a:t>
            </a:fld>
            <a:endParaRPr lang="fr-FR" altLang="en-US" dirty="0">
              <a:latin typeface="Arial" pitchFamily="34" charset="0"/>
            </a:endParaRPr>
          </a:p>
        </p:txBody>
      </p:sp>
    </p:spTree>
    <p:extLst>
      <p:ext uri="{BB962C8B-B14F-4D97-AF65-F5344CB8AC3E}">
        <p14:creationId xmlns:p14="http://schemas.microsoft.com/office/powerpoint/2010/main" val="4082231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EAE50-A036-49FC-16CD-2A849C24A3AB}"/>
            </a:ext>
          </a:extLst>
        </p:cNvPr>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BB68FF3B-EBF0-7954-28D2-E34188E937FB}"/>
              </a:ext>
            </a:extLst>
          </p:cNvPr>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a:extLst>
              <a:ext uri="{FF2B5EF4-FFF2-40B4-BE49-F238E27FC236}">
                <a16:creationId xmlns:a16="http://schemas.microsoft.com/office/drawing/2014/main" id="{342E22C5-58FF-2782-88C0-10E9FF3BD60F}"/>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en-US" dirty="0"/>
          </a:p>
        </p:txBody>
      </p:sp>
      <p:sp>
        <p:nvSpPr>
          <p:cNvPr id="16388" name="Espace réservé du numéro de diapositive 3">
            <a:extLst>
              <a:ext uri="{FF2B5EF4-FFF2-40B4-BE49-F238E27FC236}">
                <a16:creationId xmlns:a16="http://schemas.microsoft.com/office/drawing/2014/main" id="{EF91B417-04BD-4DF7-509C-0B189AAA148B}"/>
              </a:ext>
            </a:extLst>
          </p:cNvPr>
          <p:cNvSpPr>
            <a:spLocks noGrp="1"/>
          </p:cNvSpPr>
          <p:nvPr>
            <p:ph type="sldNum" sz="quarter" idx="5"/>
          </p:nvPr>
        </p:nvSpPr>
        <p:spPr bwMode="auto">
          <a:noFill/>
          <a:ln>
            <a:miter lim="800000"/>
            <a:headEnd/>
            <a:tailEnd/>
          </a:ln>
        </p:spPr>
        <p:txBody>
          <a:bodyPr/>
          <a:lstStyle/>
          <a:p>
            <a:fld id="{291F5DF9-0B6D-4F2B-B00F-47FB87097204}" type="slidenum">
              <a:rPr lang="fr-FR" altLang="en-US" smtClean="0">
                <a:latin typeface="Arial" pitchFamily="34" charset="0"/>
              </a:rPr>
              <a:pPr/>
              <a:t>12</a:t>
            </a:fld>
            <a:endParaRPr lang="fr-FR" altLang="en-US" dirty="0">
              <a:latin typeface="Arial" pitchFamily="34" charset="0"/>
            </a:endParaRPr>
          </a:p>
        </p:txBody>
      </p:sp>
    </p:spTree>
    <p:extLst>
      <p:ext uri="{BB962C8B-B14F-4D97-AF65-F5344CB8AC3E}">
        <p14:creationId xmlns:p14="http://schemas.microsoft.com/office/powerpoint/2010/main" val="151431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09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a:p>
        </p:txBody>
      </p:sp>
      <p:sp>
        <p:nvSpPr>
          <p:cNvPr id="40964" name="Espace réservé du numéro de diapositive 3"/>
          <p:cNvSpPr>
            <a:spLocks noGrp="1"/>
          </p:cNvSpPr>
          <p:nvPr>
            <p:ph type="sldNum" sz="quarter" idx="5"/>
          </p:nvPr>
        </p:nvSpPr>
        <p:spPr bwMode="auto">
          <a:noFill/>
          <a:ln>
            <a:miter lim="800000"/>
            <a:headEnd/>
            <a:tailEnd/>
          </a:ln>
        </p:spPr>
        <p:txBody>
          <a:bodyPr/>
          <a:lstStyle/>
          <a:p>
            <a:fld id="{FFCA4BE4-73A0-4BE9-936E-7815AD3A8D89}" type="slidenum">
              <a:rPr lang="fr-FR" smtClean="0"/>
              <a:pPr/>
              <a:t>13</a:t>
            </a:fld>
            <a:endParaRPr lang="fr-FR" dirty="0"/>
          </a:p>
        </p:txBody>
      </p:sp>
    </p:spTree>
    <p:extLst>
      <p:ext uri="{BB962C8B-B14F-4D97-AF65-F5344CB8AC3E}">
        <p14:creationId xmlns:p14="http://schemas.microsoft.com/office/powerpoint/2010/main" val="931101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AED9C-DC77-E42D-09BA-1C7A9BFF601E}"/>
            </a:ext>
          </a:extLst>
        </p:cNvPr>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C59216CE-E811-8C42-E3CE-73E100481BC1}"/>
              </a:ext>
            </a:extLst>
          </p:cNvPr>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a:extLst>
              <a:ext uri="{FF2B5EF4-FFF2-40B4-BE49-F238E27FC236}">
                <a16:creationId xmlns:a16="http://schemas.microsoft.com/office/drawing/2014/main" id="{454AFD62-2214-513A-3726-5A9FD90E3C6F}"/>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en-US" dirty="0"/>
          </a:p>
        </p:txBody>
      </p:sp>
      <p:sp>
        <p:nvSpPr>
          <p:cNvPr id="16388" name="Espace réservé du numéro de diapositive 3">
            <a:extLst>
              <a:ext uri="{FF2B5EF4-FFF2-40B4-BE49-F238E27FC236}">
                <a16:creationId xmlns:a16="http://schemas.microsoft.com/office/drawing/2014/main" id="{815C9C45-1AF8-97A0-E1D5-5473867AF891}"/>
              </a:ext>
            </a:extLst>
          </p:cNvPr>
          <p:cNvSpPr>
            <a:spLocks noGrp="1"/>
          </p:cNvSpPr>
          <p:nvPr>
            <p:ph type="sldNum" sz="quarter" idx="5"/>
          </p:nvPr>
        </p:nvSpPr>
        <p:spPr bwMode="auto">
          <a:noFill/>
          <a:ln>
            <a:miter lim="800000"/>
            <a:headEnd/>
            <a:tailEnd/>
          </a:ln>
        </p:spPr>
        <p:txBody>
          <a:bodyPr/>
          <a:lstStyle/>
          <a:p>
            <a:fld id="{291F5DF9-0B6D-4F2B-B00F-47FB87097204}" type="slidenum">
              <a:rPr lang="fr-FR" altLang="en-US" smtClean="0">
                <a:latin typeface="Arial" pitchFamily="34" charset="0"/>
              </a:rPr>
              <a:pPr/>
              <a:t>2</a:t>
            </a:fld>
            <a:endParaRPr lang="fr-FR" altLang="en-US" dirty="0">
              <a:latin typeface="Arial" pitchFamily="34" charset="0"/>
            </a:endParaRPr>
          </a:p>
        </p:txBody>
      </p:sp>
    </p:spTree>
    <p:extLst>
      <p:ext uri="{BB962C8B-B14F-4D97-AF65-F5344CB8AC3E}">
        <p14:creationId xmlns:p14="http://schemas.microsoft.com/office/powerpoint/2010/main" val="2698841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2D53C-54C2-02C0-BE71-6F92DBF7F2DA}"/>
            </a:ext>
          </a:extLst>
        </p:cNvPr>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113D1ABE-7DFC-D45B-3B91-2414B82EB1FC}"/>
              </a:ext>
            </a:extLst>
          </p:cNvPr>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a:extLst>
              <a:ext uri="{FF2B5EF4-FFF2-40B4-BE49-F238E27FC236}">
                <a16:creationId xmlns:a16="http://schemas.microsoft.com/office/drawing/2014/main" id="{FF111105-A40B-BC47-2F19-1DFE62DB9A1F}"/>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en-US" dirty="0"/>
          </a:p>
        </p:txBody>
      </p:sp>
      <p:sp>
        <p:nvSpPr>
          <p:cNvPr id="16388" name="Espace réservé du numéro de diapositive 3">
            <a:extLst>
              <a:ext uri="{FF2B5EF4-FFF2-40B4-BE49-F238E27FC236}">
                <a16:creationId xmlns:a16="http://schemas.microsoft.com/office/drawing/2014/main" id="{8A5F2051-7C28-3540-3DD1-637E946E85A3}"/>
              </a:ext>
            </a:extLst>
          </p:cNvPr>
          <p:cNvSpPr>
            <a:spLocks noGrp="1"/>
          </p:cNvSpPr>
          <p:nvPr>
            <p:ph type="sldNum" sz="quarter" idx="5"/>
          </p:nvPr>
        </p:nvSpPr>
        <p:spPr bwMode="auto">
          <a:noFill/>
          <a:ln>
            <a:miter lim="800000"/>
            <a:headEnd/>
            <a:tailEnd/>
          </a:ln>
        </p:spPr>
        <p:txBody>
          <a:bodyPr/>
          <a:lstStyle/>
          <a:p>
            <a:fld id="{291F5DF9-0B6D-4F2B-B00F-47FB87097204}" type="slidenum">
              <a:rPr lang="fr-FR" altLang="en-US" smtClean="0">
                <a:latin typeface="Arial" pitchFamily="34" charset="0"/>
              </a:rPr>
              <a:pPr/>
              <a:t>4</a:t>
            </a:fld>
            <a:endParaRPr lang="fr-FR" altLang="en-US" dirty="0">
              <a:latin typeface="Arial" pitchFamily="34" charset="0"/>
            </a:endParaRPr>
          </a:p>
        </p:txBody>
      </p:sp>
    </p:spTree>
    <p:extLst>
      <p:ext uri="{BB962C8B-B14F-4D97-AF65-F5344CB8AC3E}">
        <p14:creationId xmlns:p14="http://schemas.microsoft.com/office/powerpoint/2010/main" val="1888673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E8C24-4C97-8799-D732-7CDF20E39B67}"/>
            </a:ext>
          </a:extLst>
        </p:cNvPr>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57F5F1B9-FBBC-62C6-10A4-FBDCDBDEC936}"/>
              </a:ext>
            </a:extLst>
          </p:cNvPr>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a:extLst>
              <a:ext uri="{FF2B5EF4-FFF2-40B4-BE49-F238E27FC236}">
                <a16:creationId xmlns:a16="http://schemas.microsoft.com/office/drawing/2014/main" id="{D58005A4-4DAB-3246-2CC2-6C7CBBDB798D}"/>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en-US" dirty="0"/>
          </a:p>
        </p:txBody>
      </p:sp>
      <p:sp>
        <p:nvSpPr>
          <p:cNvPr id="16388" name="Espace réservé du numéro de diapositive 3">
            <a:extLst>
              <a:ext uri="{FF2B5EF4-FFF2-40B4-BE49-F238E27FC236}">
                <a16:creationId xmlns:a16="http://schemas.microsoft.com/office/drawing/2014/main" id="{9FCA5EBA-E02B-1AAC-3A44-1CEB603256CF}"/>
              </a:ext>
            </a:extLst>
          </p:cNvPr>
          <p:cNvSpPr>
            <a:spLocks noGrp="1"/>
          </p:cNvSpPr>
          <p:nvPr>
            <p:ph type="sldNum" sz="quarter" idx="5"/>
          </p:nvPr>
        </p:nvSpPr>
        <p:spPr bwMode="auto">
          <a:noFill/>
          <a:ln>
            <a:miter lim="800000"/>
            <a:headEnd/>
            <a:tailEnd/>
          </a:ln>
        </p:spPr>
        <p:txBody>
          <a:bodyPr/>
          <a:lstStyle/>
          <a:p>
            <a:fld id="{291F5DF9-0B6D-4F2B-B00F-47FB87097204}" type="slidenum">
              <a:rPr lang="fr-FR" altLang="en-US" smtClean="0">
                <a:latin typeface="Arial" pitchFamily="34" charset="0"/>
              </a:rPr>
              <a:pPr/>
              <a:t>5</a:t>
            </a:fld>
            <a:endParaRPr lang="fr-FR" altLang="en-US" dirty="0">
              <a:latin typeface="Arial" pitchFamily="34" charset="0"/>
            </a:endParaRPr>
          </a:p>
        </p:txBody>
      </p:sp>
    </p:spTree>
    <p:extLst>
      <p:ext uri="{BB962C8B-B14F-4D97-AF65-F5344CB8AC3E}">
        <p14:creationId xmlns:p14="http://schemas.microsoft.com/office/powerpoint/2010/main" val="4196826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13D40-4030-E744-1602-05E4D5420B0A}"/>
            </a:ext>
          </a:extLst>
        </p:cNvPr>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EBB7B5C6-4A66-56AB-E0A1-F4445BD6D884}"/>
              </a:ext>
            </a:extLst>
          </p:cNvPr>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a:extLst>
              <a:ext uri="{FF2B5EF4-FFF2-40B4-BE49-F238E27FC236}">
                <a16:creationId xmlns:a16="http://schemas.microsoft.com/office/drawing/2014/main" id="{35511C07-24EA-C68F-0E17-DD95ACE30989}"/>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en-US" dirty="0"/>
          </a:p>
        </p:txBody>
      </p:sp>
      <p:sp>
        <p:nvSpPr>
          <p:cNvPr id="16388" name="Espace réservé du numéro de diapositive 3">
            <a:extLst>
              <a:ext uri="{FF2B5EF4-FFF2-40B4-BE49-F238E27FC236}">
                <a16:creationId xmlns:a16="http://schemas.microsoft.com/office/drawing/2014/main" id="{786F4930-967C-8BCD-7857-4A087D060D55}"/>
              </a:ext>
            </a:extLst>
          </p:cNvPr>
          <p:cNvSpPr>
            <a:spLocks noGrp="1"/>
          </p:cNvSpPr>
          <p:nvPr>
            <p:ph type="sldNum" sz="quarter" idx="5"/>
          </p:nvPr>
        </p:nvSpPr>
        <p:spPr bwMode="auto">
          <a:noFill/>
          <a:ln>
            <a:miter lim="800000"/>
            <a:headEnd/>
            <a:tailEnd/>
          </a:ln>
        </p:spPr>
        <p:txBody>
          <a:bodyPr/>
          <a:lstStyle/>
          <a:p>
            <a:fld id="{291F5DF9-0B6D-4F2B-B00F-47FB87097204}" type="slidenum">
              <a:rPr lang="fr-FR" altLang="en-US" smtClean="0">
                <a:latin typeface="Arial" pitchFamily="34" charset="0"/>
              </a:rPr>
              <a:pPr/>
              <a:t>6</a:t>
            </a:fld>
            <a:endParaRPr lang="fr-FR" altLang="en-US" dirty="0">
              <a:latin typeface="Arial" pitchFamily="34" charset="0"/>
            </a:endParaRPr>
          </a:p>
        </p:txBody>
      </p:sp>
    </p:spTree>
    <p:extLst>
      <p:ext uri="{BB962C8B-B14F-4D97-AF65-F5344CB8AC3E}">
        <p14:creationId xmlns:p14="http://schemas.microsoft.com/office/powerpoint/2010/main" val="424885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E8609-5BA2-3C24-A0E2-1C6D6E39AA3A}"/>
            </a:ext>
          </a:extLst>
        </p:cNvPr>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4418E3FA-FBB1-FED9-EA7C-F5980269227F}"/>
              </a:ext>
            </a:extLst>
          </p:cNvPr>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a:extLst>
              <a:ext uri="{FF2B5EF4-FFF2-40B4-BE49-F238E27FC236}">
                <a16:creationId xmlns:a16="http://schemas.microsoft.com/office/drawing/2014/main" id="{543FB4F8-6812-1BD9-0A8F-3F33C56F4E68}"/>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en-US" dirty="0"/>
          </a:p>
        </p:txBody>
      </p:sp>
      <p:sp>
        <p:nvSpPr>
          <p:cNvPr id="16388" name="Espace réservé du numéro de diapositive 3">
            <a:extLst>
              <a:ext uri="{FF2B5EF4-FFF2-40B4-BE49-F238E27FC236}">
                <a16:creationId xmlns:a16="http://schemas.microsoft.com/office/drawing/2014/main" id="{5B45A89B-AE90-2B6C-3F9D-EF3CEB83799C}"/>
              </a:ext>
            </a:extLst>
          </p:cNvPr>
          <p:cNvSpPr>
            <a:spLocks noGrp="1"/>
          </p:cNvSpPr>
          <p:nvPr>
            <p:ph type="sldNum" sz="quarter" idx="5"/>
          </p:nvPr>
        </p:nvSpPr>
        <p:spPr bwMode="auto">
          <a:noFill/>
          <a:ln>
            <a:miter lim="800000"/>
            <a:headEnd/>
            <a:tailEnd/>
          </a:ln>
        </p:spPr>
        <p:txBody>
          <a:bodyPr/>
          <a:lstStyle/>
          <a:p>
            <a:fld id="{291F5DF9-0B6D-4F2B-B00F-47FB87097204}" type="slidenum">
              <a:rPr lang="fr-FR" altLang="en-US" smtClean="0">
                <a:latin typeface="Arial" pitchFamily="34" charset="0"/>
              </a:rPr>
              <a:pPr/>
              <a:t>7</a:t>
            </a:fld>
            <a:endParaRPr lang="fr-FR" altLang="en-US" dirty="0">
              <a:latin typeface="Arial" pitchFamily="34" charset="0"/>
            </a:endParaRPr>
          </a:p>
        </p:txBody>
      </p:sp>
    </p:spTree>
    <p:extLst>
      <p:ext uri="{BB962C8B-B14F-4D97-AF65-F5344CB8AC3E}">
        <p14:creationId xmlns:p14="http://schemas.microsoft.com/office/powerpoint/2010/main" val="436560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92AE9-793D-7759-8FB8-50E40047C93D}"/>
            </a:ext>
          </a:extLst>
        </p:cNvPr>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03160D82-D207-2534-521C-173FFA898ECF}"/>
              </a:ext>
            </a:extLst>
          </p:cNvPr>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a:extLst>
              <a:ext uri="{FF2B5EF4-FFF2-40B4-BE49-F238E27FC236}">
                <a16:creationId xmlns:a16="http://schemas.microsoft.com/office/drawing/2014/main" id="{D31E9E96-A2D1-0743-ED42-CCA1A0B8A6E6}"/>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en-US" dirty="0"/>
          </a:p>
        </p:txBody>
      </p:sp>
      <p:sp>
        <p:nvSpPr>
          <p:cNvPr id="16388" name="Espace réservé du numéro de diapositive 3">
            <a:extLst>
              <a:ext uri="{FF2B5EF4-FFF2-40B4-BE49-F238E27FC236}">
                <a16:creationId xmlns:a16="http://schemas.microsoft.com/office/drawing/2014/main" id="{E21D0D63-8192-AD91-D82A-86B37D480573}"/>
              </a:ext>
            </a:extLst>
          </p:cNvPr>
          <p:cNvSpPr>
            <a:spLocks noGrp="1"/>
          </p:cNvSpPr>
          <p:nvPr>
            <p:ph type="sldNum" sz="quarter" idx="5"/>
          </p:nvPr>
        </p:nvSpPr>
        <p:spPr bwMode="auto">
          <a:noFill/>
          <a:ln>
            <a:miter lim="800000"/>
            <a:headEnd/>
            <a:tailEnd/>
          </a:ln>
        </p:spPr>
        <p:txBody>
          <a:bodyPr/>
          <a:lstStyle/>
          <a:p>
            <a:fld id="{291F5DF9-0B6D-4F2B-B00F-47FB87097204}" type="slidenum">
              <a:rPr lang="fr-FR" altLang="en-US" smtClean="0">
                <a:latin typeface="Arial" pitchFamily="34" charset="0"/>
              </a:rPr>
              <a:pPr/>
              <a:t>8</a:t>
            </a:fld>
            <a:endParaRPr lang="fr-FR" altLang="en-US" dirty="0">
              <a:latin typeface="Arial" pitchFamily="34" charset="0"/>
            </a:endParaRPr>
          </a:p>
        </p:txBody>
      </p:sp>
    </p:spTree>
    <p:extLst>
      <p:ext uri="{BB962C8B-B14F-4D97-AF65-F5344CB8AC3E}">
        <p14:creationId xmlns:p14="http://schemas.microsoft.com/office/powerpoint/2010/main" val="3555670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8599F-2037-5615-4E7A-F97DC5D39773}"/>
            </a:ext>
          </a:extLst>
        </p:cNvPr>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75F6B58A-6DF7-848D-2293-6ECE95A9D892}"/>
              </a:ext>
            </a:extLst>
          </p:cNvPr>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a:extLst>
              <a:ext uri="{FF2B5EF4-FFF2-40B4-BE49-F238E27FC236}">
                <a16:creationId xmlns:a16="http://schemas.microsoft.com/office/drawing/2014/main" id="{47FEC938-CC16-ABA9-4C63-5E04EEE85D4E}"/>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en-US" dirty="0"/>
          </a:p>
        </p:txBody>
      </p:sp>
      <p:sp>
        <p:nvSpPr>
          <p:cNvPr id="16388" name="Espace réservé du numéro de diapositive 3">
            <a:extLst>
              <a:ext uri="{FF2B5EF4-FFF2-40B4-BE49-F238E27FC236}">
                <a16:creationId xmlns:a16="http://schemas.microsoft.com/office/drawing/2014/main" id="{1A1E1821-70E8-38EC-74F4-FD61069BF324}"/>
              </a:ext>
            </a:extLst>
          </p:cNvPr>
          <p:cNvSpPr>
            <a:spLocks noGrp="1"/>
          </p:cNvSpPr>
          <p:nvPr>
            <p:ph type="sldNum" sz="quarter" idx="5"/>
          </p:nvPr>
        </p:nvSpPr>
        <p:spPr bwMode="auto">
          <a:noFill/>
          <a:ln>
            <a:miter lim="800000"/>
            <a:headEnd/>
            <a:tailEnd/>
          </a:ln>
        </p:spPr>
        <p:txBody>
          <a:bodyPr/>
          <a:lstStyle/>
          <a:p>
            <a:fld id="{291F5DF9-0B6D-4F2B-B00F-47FB87097204}" type="slidenum">
              <a:rPr lang="fr-FR" altLang="en-US" smtClean="0">
                <a:latin typeface="Arial" pitchFamily="34" charset="0"/>
              </a:rPr>
              <a:pPr/>
              <a:t>9</a:t>
            </a:fld>
            <a:endParaRPr lang="fr-FR" altLang="en-US" dirty="0">
              <a:latin typeface="Arial" pitchFamily="34" charset="0"/>
            </a:endParaRPr>
          </a:p>
        </p:txBody>
      </p:sp>
    </p:spTree>
    <p:extLst>
      <p:ext uri="{BB962C8B-B14F-4D97-AF65-F5344CB8AC3E}">
        <p14:creationId xmlns:p14="http://schemas.microsoft.com/office/powerpoint/2010/main" val="1412761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D93650E-A847-4D2E-9D39-D43DF9664C11}" type="slidenum">
              <a:rPr lang="en-US" altLang="en-US"/>
              <a:pPr>
                <a:defRPr/>
              </a:pPr>
              <a:t>‹N°›</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69BA9AB-6EA0-43D4-BB9A-6410F9136427}" type="slidenum">
              <a:rPr lang="en-US" altLang="en-US"/>
              <a:pPr>
                <a:defRPr/>
              </a:pPr>
              <a:t>‹N°›</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1BD5867-041D-48B6-A85A-A735A4BCB041}" type="slidenum">
              <a:rPr lang="en-US" altLang="en-US"/>
              <a:pPr>
                <a:defRPr/>
              </a:pPr>
              <a:t>‹N°›</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C0CA473-A2C0-47AB-A7A7-CFE27AD379C1}" type="slidenum">
              <a:rPr lang="en-US" altLang="en-US"/>
              <a:pPr>
                <a:defRPr/>
              </a:pPr>
              <a:t>‹N°›</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F45E70C-2822-475F-A52B-2BC769013C2B}" type="slidenum">
              <a:rPr lang="en-US" altLang="en-US"/>
              <a:pPr>
                <a:defRPr/>
              </a:pPr>
              <a:t>‹N°›</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8187B1A-EF97-487E-8948-16C7D73C1398}" type="slidenum">
              <a:rPr lang="en-US" altLang="en-US"/>
              <a:pPr>
                <a:defRPr/>
              </a:pPr>
              <a:t>‹N°›</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4053D33-C9CE-4028-89F9-8AC20D4E1D09}" type="slidenum">
              <a:rPr lang="en-US" altLang="en-US"/>
              <a:pPr>
                <a:defRPr/>
              </a:pPr>
              <a:t>‹N°›</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44CC3A6-2384-419C-8C55-8E063B26ECF1}" type="slidenum">
              <a:rPr lang="en-US" altLang="en-US"/>
              <a:pPr>
                <a:defRPr/>
              </a:pPr>
              <a:t>‹N°›</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37C76C3F-6FED-4304-97DB-5FB5BCD32DC9}" type="slidenum">
              <a:rPr lang="en-US" altLang="en-US"/>
              <a:pPr>
                <a:defRPr/>
              </a:pPr>
              <a:t>‹N°›</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DE2256A-E633-499B-9EF5-1079515E5BFD}" type="slidenum">
              <a:rPr lang="en-US" altLang="en-US"/>
              <a:pPr>
                <a:defRPr/>
              </a:pPr>
              <a:t>‹N°›</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383ABBC-4443-4245-ADAD-9177AF93792D}" type="slidenum">
              <a:rPr lang="en-US" altLang="en-US"/>
              <a:pPr>
                <a:defRPr/>
              </a:pPr>
              <a:t>‹N°›</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B991CF4E-38A8-4A8E-936B-10B6EB8979CE}" type="slidenum">
              <a:rPr lang="en-US" altLang="en-US"/>
              <a:pPr>
                <a:defRPr/>
              </a:pPr>
              <a:t>‹N°›</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lifee.ai/" TargetMode="External"/><Relationship Id="rId5" Type="http://schemas.openxmlformats.org/officeDocument/2006/relationships/hyperlink" Target="mailto:info@lifee.ai"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a:spLocks noChangeArrowheads="1"/>
          </p:cNvSpPr>
          <p:nvPr/>
        </p:nvSpPr>
        <p:spPr bwMode="auto">
          <a:xfrm>
            <a:off x="304800" y="990600"/>
            <a:ext cx="2286000" cy="646331"/>
          </a:xfrm>
          <a:prstGeom prst="rect">
            <a:avLst/>
          </a:prstGeom>
          <a:gradFill rotWithShape="1">
            <a:gsLst>
              <a:gs pos="0">
                <a:srgbClr val="003399"/>
              </a:gs>
              <a:gs pos="100000">
                <a:srgbClr val="003399">
                  <a:gamma/>
                  <a:shade val="46275"/>
                  <a:invGamma/>
                </a:srgbClr>
              </a:gs>
            </a:gsLst>
            <a:lin ang="5400000" scaled="1"/>
          </a:gradFill>
          <a:ln w="19050" algn="ctr">
            <a:solidFill>
              <a:schemeClr val="bg1"/>
            </a:solidFill>
            <a:miter lim="800000"/>
            <a:headEnd/>
            <a:tailEnd/>
          </a:ln>
          <a:effectLst>
            <a:outerShdw blurRad="50800" dist="38100" dir="8100000" algn="tr" rotWithShape="0">
              <a:srgbClr val="000000">
                <a:alpha val="39999"/>
              </a:srgbClr>
            </a:outerShdw>
          </a:effectLst>
        </p:spPr>
        <p:txBody>
          <a:bodyPr>
            <a:spAutoFit/>
          </a:bodyPr>
          <a:lstStyle/>
          <a:p>
            <a:pPr>
              <a:defRPr/>
            </a:pPr>
            <a:r>
              <a:rPr lang="fr-FR" dirty="0">
                <a:solidFill>
                  <a:schemeClr val="lt1"/>
                </a:solidFill>
                <a:latin typeface="+mn-lt"/>
              </a:rPr>
              <a:t>Cash your laundry...</a:t>
            </a:r>
          </a:p>
        </p:txBody>
      </p:sp>
      <p:sp>
        <p:nvSpPr>
          <p:cNvPr id="10" name="ZoneTexte 9"/>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1</a:t>
            </a:r>
          </a:p>
        </p:txBody>
      </p:sp>
      <p:sp>
        <p:nvSpPr>
          <p:cNvPr id="3" name="ZoneTexte 7"/>
          <p:cNvSpPr txBox="1">
            <a:spLocks noChangeArrowheads="1"/>
          </p:cNvSpPr>
          <p:nvPr/>
        </p:nvSpPr>
        <p:spPr bwMode="auto">
          <a:xfrm>
            <a:off x="6667500" y="4191000"/>
            <a:ext cx="2286000" cy="660400"/>
          </a:xfrm>
          <a:prstGeom prst="rect">
            <a:avLst/>
          </a:prstGeom>
          <a:gradFill rotWithShape="1">
            <a:gsLst>
              <a:gs pos="0">
                <a:srgbClr val="6699FF"/>
              </a:gs>
              <a:gs pos="100000">
                <a:srgbClr val="001747"/>
              </a:gs>
            </a:gsLst>
            <a:lin ang="5400000" scaled="1"/>
          </a:gradFill>
          <a:ln w="19050" algn="ctr">
            <a:solidFill>
              <a:schemeClr val="bg1"/>
            </a:solidFill>
            <a:miter lim="800000"/>
            <a:headEnd/>
            <a:tailEnd/>
          </a:ln>
          <a:effectLst>
            <a:outerShdw blurRad="50800" dist="38100" dir="8100000" algn="tr" rotWithShape="0">
              <a:srgbClr val="000000">
                <a:alpha val="39999"/>
              </a:srgbClr>
            </a:outerShdw>
          </a:effectLst>
        </p:spPr>
        <p:txBody>
          <a:bodyPr>
            <a:spAutoFit/>
          </a:bodyPr>
          <a:lstStyle/>
          <a:p>
            <a:pPr>
              <a:defRPr/>
            </a:pPr>
            <a:r>
              <a:rPr lang="fr-FR" dirty="0">
                <a:solidFill>
                  <a:schemeClr val="lt1"/>
                </a:solidFill>
                <a:latin typeface="+mn-lt"/>
              </a:rPr>
              <a:t>And optimize its performance...</a:t>
            </a:r>
          </a:p>
        </p:txBody>
      </p:sp>
      <p:pic>
        <p:nvPicPr>
          <p:cNvPr id="4" name="Image 3" descr="Une image contenant électroménager, appareil de cuisine, Électroménager, machine à laver&#10;&#10;Le contenu généré par l’IA peut être incorrect.">
            <a:extLst>
              <a:ext uri="{FF2B5EF4-FFF2-40B4-BE49-F238E27FC236}">
                <a16:creationId xmlns:a16="http://schemas.microsoft.com/office/drawing/2014/main" id="{4492EF79-7851-1B0D-8810-E72DD26D1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828800"/>
            <a:ext cx="4172335" cy="2895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A9029-918B-97CC-4419-2095EE474423}"/>
            </a:ext>
          </a:extLst>
        </p:cNvPr>
        <p:cNvGrpSpPr/>
        <p:nvPr/>
      </p:nvGrpSpPr>
      <p:grpSpPr>
        <a:xfrm>
          <a:off x="0" y="0"/>
          <a:ext cx="0" cy="0"/>
          <a:chOff x="0" y="0"/>
          <a:chExt cx="0" cy="0"/>
        </a:xfrm>
      </p:grpSpPr>
      <p:sp>
        <p:nvSpPr>
          <p:cNvPr id="10" name="ZoneTexte 9">
            <a:extLst>
              <a:ext uri="{FF2B5EF4-FFF2-40B4-BE49-F238E27FC236}">
                <a16:creationId xmlns:a16="http://schemas.microsoft.com/office/drawing/2014/main" id="{BF8883F9-49C9-C293-B3A8-BF84E890A8D4}"/>
              </a:ext>
            </a:extLst>
          </p:cNvPr>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11</a:t>
            </a:r>
          </a:p>
        </p:txBody>
      </p:sp>
      <p:sp>
        <p:nvSpPr>
          <p:cNvPr id="7" name="Rectangle 6">
            <a:extLst>
              <a:ext uri="{FF2B5EF4-FFF2-40B4-BE49-F238E27FC236}">
                <a16:creationId xmlns:a16="http://schemas.microsoft.com/office/drawing/2014/main" id="{4ED50B16-E42D-B0B1-29B3-08831FEC358D}"/>
              </a:ext>
            </a:extLst>
          </p:cNvPr>
          <p:cNvSpPr/>
          <p:nvPr/>
        </p:nvSpPr>
        <p:spPr>
          <a:xfrm>
            <a:off x="6172200" y="571500"/>
            <a:ext cx="2768600" cy="461963"/>
          </a:xfrm>
          <a:prstGeom prst="rect">
            <a:avLst/>
          </a:prstGeom>
          <a:ln/>
        </p:spPr>
        <p:style>
          <a:lnRef idx="3">
            <a:schemeClr val="lt1"/>
          </a:lnRef>
          <a:fillRef idx="1">
            <a:schemeClr val="accent2"/>
          </a:fillRef>
          <a:effectRef idx="1">
            <a:schemeClr val="accent2"/>
          </a:effectRef>
          <a:fontRef idx="minor">
            <a:schemeClr val="lt1"/>
          </a:fontRef>
        </p:style>
        <p:txBody>
          <a:bodyPr wrap="square"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Online Interface</a:t>
            </a:r>
            <a:endParaRPr lang="fr-FR" sz="2400" dirty="0">
              <a:solidFill>
                <a:srgbClr val="ADD14C"/>
              </a:solidFill>
              <a:latin typeface="+mj-lt"/>
            </a:endParaRPr>
          </a:p>
        </p:txBody>
      </p:sp>
      <p:sp>
        <p:nvSpPr>
          <p:cNvPr id="11" name="Rectangle 9">
            <a:extLst>
              <a:ext uri="{FF2B5EF4-FFF2-40B4-BE49-F238E27FC236}">
                <a16:creationId xmlns:a16="http://schemas.microsoft.com/office/drawing/2014/main" id="{A9FA55EF-57DB-E13E-6BDF-FEC1750CA7BD}"/>
              </a:ext>
            </a:extLst>
          </p:cNvPr>
          <p:cNvSpPr>
            <a:spLocks noChangeArrowheads="1"/>
          </p:cNvSpPr>
          <p:nvPr/>
        </p:nvSpPr>
        <p:spPr bwMode="auto">
          <a:xfrm>
            <a:off x="5181600" y="2228671"/>
            <a:ext cx="3810000" cy="1200329"/>
          </a:xfrm>
          <a:prstGeom prst="rect">
            <a:avLst/>
          </a:prstGeom>
          <a:noFill/>
          <a:ln w="9525">
            <a:noFill/>
            <a:miter lim="800000"/>
            <a:headEnd/>
            <a:tailEnd/>
          </a:ln>
        </p:spPr>
        <p:txBody>
          <a:bodyPr wrap="square">
            <a:spAutoFit/>
          </a:bodyPr>
          <a:lstStyle/>
          <a:p>
            <a:pPr marL="342900" indent="-342900" eaLnBrk="1" hangingPunct="1"/>
            <a:r>
              <a:rPr lang="fr-FR" altLang="en-US" b="1" dirty="0">
                <a:cs typeface="Times New Roman" pitchFamily="18" charset="0"/>
              </a:rPr>
              <a:t>A web-based administration console to manage QR Codes, users, machine history, etc.</a:t>
            </a:r>
          </a:p>
        </p:txBody>
      </p:sp>
      <p:pic>
        <p:nvPicPr>
          <p:cNvPr id="6" name="Image 5" descr="Une image contenant texte, capture d’écran, nombre, Police&#10;&#10;Le contenu généré par l’IA peut être incorrect.">
            <a:extLst>
              <a:ext uri="{FF2B5EF4-FFF2-40B4-BE49-F238E27FC236}">
                <a16:creationId xmlns:a16="http://schemas.microsoft.com/office/drawing/2014/main" id="{B2993351-8A37-52F5-A32B-BBA6651396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99" y="3124200"/>
            <a:ext cx="4755799" cy="1961767"/>
          </a:xfrm>
          <a:prstGeom prst="rect">
            <a:avLst/>
          </a:prstGeom>
        </p:spPr>
      </p:pic>
      <p:pic>
        <p:nvPicPr>
          <p:cNvPr id="13" name="Image 12" descr="Une image contenant texte, capture d’écran, Police, nombre&#10;&#10;Le contenu généré par l’IA peut être incorrect.">
            <a:extLst>
              <a:ext uri="{FF2B5EF4-FFF2-40B4-BE49-F238E27FC236}">
                <a16:creationId xmlns:a16="http://schemas.microsoft.com/office/drawing/2014/main" id="{CB3D7C5D-DD28-114C-41B9-20EE340C0E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962925"/>
            <a:ext cx="4755799" cy="1971675"/>
          </a:xfrm>
          <a:prstGeom prst="rect">
            <a:avLst/>
          </a:prstGeom>
        </p:spPr>
      </p:pic>
    </p:spTree>
    <p:extLst>
      <p:ext uri="{BB962C8B-B14F-4D97-AF65-F5344CB8AC3E}">
        <p14:creationId xmlns:p14="http://schemas.microsoft.com/office/powerpoint/2010/main" val="641823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610CB-3FDE-F49E-5C86-4BCC0352D814}"/>
            </a:ext>
          </a:extLst>
        </p:cNvPr>
        <p:cNvGrpSpPr/>
        <p:nvPr/>
      </p:nvGrpSpPr>
      <p:grpSpPr>
        <a:xfrm>
          <a:off x="0" y="0"/>
          <a:ext cx="0" cy="0"/>
          <a:chOff x="0" y="0"/>
          <a:chExt cx="0" cy="0"/>
        </a:xfrm>
      </p:grpSpPr>
      <p:sp>
        <p:nvSpPr>
          <p:cNvPr id="10" name="ZoneTexte 9">
            <a:extLst>
              <a:ext uri="{FF2B5EF4-FFF2-40B4-BE49-F238E27FC236}">
                <a16:creationId xmlns:a16="http://schemas.microsoft.com/office/drawing/2014/main" id="{18484BC7-300B-B327-38D1-55F48F4226DB}"/>
              </a:ext>
            </a:extLst>
          </p:cNvPr>
          <p:cNvSpPr txBox="1"/>
          <p:nvPr/>
        </p:nvSpPr>
        <p:spPr>
          <a:xfrm>
            <a:off x="8763000" y="6553200"/>
            <a:ext cx="381000" cy="276999"/>
          </a:xfrm>
          <a:prstGeom prst="rect">
            <a:avLst/>
          </a:prstGeom>
          <a:noFill/>
        </p:spPr>
        <p:txBody>
          <a:bodyPr>
            <a:spAutoFit/>
          </a:bodyPr>
          <a:lstStyle/>
          <a:p>
            <a:pPr>
              <a:defRPr/>
            </a:pPr>
            <a:r>
              <a:rPr lang="fr-FR" sz="1200" dirty="0">
                <a:solidFill>
                  <a:schemeClr val="tx1">
                    <a:lumMod val="65000"/>
                    <a:lumOff val="35000"/>
                  </a:schemeClr>
                </a:solidFill>
              </a:rPr>
              <a:t>12</a:t>
            </a:r>
          </a:p>
        </p:txBody>
      </p:sp>
      <p:sp>
        <p:nvSpPr>
          <p:cNvPr id="7" name="Rectangle 6">
            <a:extLst>
              <a:ext uri="{FF2B5EF4-FFF2-40B4-BE49-F238E27FC236}">
                <a16:creationId xmlns:a16="http://schemas.microsoft.com/office/drawing/2014/main" id="{E2988143-7E9F-6901-B954-F90E47E999F5}"/>
              </a:ext>
            </a:extLst>
          </p:cNvPr>
          <p:cNvSpPr/>
          <p:nvPr/>
        </p:nvSpPr>
        <p:spPr>
          <a:xfrm>
            <a:off x="3810000" y="571649"/>
            <a:ext cx="5130800" cy="461665"/>
          </a:xfrm>
          <a:prstGeom prst="rect">
            <a:avLst/>
          </a:prstGeom>
          <a:ln/>
        </p:spPr>
        <p:style>
          <a:lnRef idx="3">
            <a:schemeClr val="lt1"/>
          </a:lnRef>
          <a:fillRef idx="1">
            <a:schemeClr val="accent2"/>
          </a:fillRef>
          <a:effectRef idx="1">
            <a:schemeClr val="accent2"/>
          </a:effectRef>
          <a:fontRef idx="minor">
            <a:schemeClr val="lt1"/>
          </a:fontRef>
        </p:style>
        <p:txBody>
          <a:bodyPr wrap="square"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rPr>
              <a:t>Deployment and support:</a:t>
            </a:r>
            <a:endParaRPr lang="fr-FR" sz="2400" dirty="0">
              <a:solidFill>
                <a:srgbClr val="ADD14C"/>
              </a:solidFill>
              <a:latin typeface="+mj-lt"/>
            </a:endParaRPr>
          </a:p>
        </p:txBody>
      </p:sp>
      <p:sp>
        <p:nvSpPr>
          <p:cNvPr id="2" name="Rectangle 9">
            <a:extLst>
              <a:ext uri="{FF2B5EF4-FFF2-40B4-BE49-F238E27FC236}">
                <a16:creationId xmlns:a16="http://schemas.microsoft.com/office/drawing/2014/main" id="{E18715A3-330C-20FB-3D89-544FDCE76297}"/>
              </a:ext>
            </a:extLst>
          </p:cNvPr>
          <p:cNvSpPr>
            <a:spLocks noChangeArrowheads="1"/>
          </p:cNvSpPr>
          <p:nvPr/>
        </p:nvSpPr>
        <p:spPr bwMode="auto">
          <a:xfrm>
            <a:off x="2743200" y="1371600"/>
            <a:ext cx="5130800" cy="1200329"/>
          </a:xfrm>
          <a:prstGeom prst="rect">
            <a:avLst/>
          </a:prstGeom>
          <a:noFill/>
          <a:ln w="9525">
            <a:noFill/>
            <a:miter lim="800000"/>
            <a:headEnd/>
            <a:tailEnd/>
          </a:ln>
        </p:spPr>
        <p:txBody>
          <a:bodyPr wrap="square">
            <a:spAutoFit/>
          </a:bodyPr>
          <a:lstStyle/>
          <a:p>
            <a:pPr marL="342900" indent="-342900" eaLnBrk="1" hangingPunct="1"/>
            <a:r>
              <a:rPr lang="fr-FR" altLang="en-US" b="1" dirty="0">
                <a:cs typeface="Times New Roman" pitchFamily="18" charset="0"/>
              </a:rPr>
              <a:t>Simple installation: The machines are connected directly to the coin mechanism without the need for a dry contact or a specific electronic card.</a:t>
            </a:r>
          </a:p>
        </p:txBody>
      </p:sp>
      <p:sp>
        <p:nvSpPr>
          <p:cNvPr id="3" name="Rectangle 9">
            <a:extLst>
              <a:ext uri="{FF2B5EF4-FFF2-40B4-BE49-F238E27FC236}">
                <a16:creationId xmlns:a16="http://schemas.microsoft.com/office/drawing/2014/main" id="{69406FE3-ACDC-1F9F-4E9E-8AFC6F2A9CDB}"/>
              </a:ext>
            </a:extLst>
          </p:cNvPr>
          <p:cNvSpPr>
            <a:spLocks noChangeArrowheads="1"/>
          </p:cNvSpPr>
          <p:nvPr/>
        </p:nvSpPr>
        <p:spPr bwMode="auto">
          <a:xfrm>
            <a:off x="2743200" y="2706453"/>
            <a:ext cx="4953000" cy="1200329"/>
          </a:xfrm>
          <a:prstGeom prst="rect">
            <a:avLst/>
          </a:prstGeom>
          <a:noFill/>
          <a:ln w="9525">
            <a:noFill/>
            <a:miter lim="800000"/>
            <a:headEnd/>
            <a:tailEnd/>
          </a:ln>
        </p:spPr>
        <p:txBody>
          <a:bodyPr wrap="square">
            <a:spAutoFit/>
          </a:bodyPr>
          <a:lstStyle/>
          <a:p>
            <a:pPr marL="342900" indent="-342900" eaLnBrk="1" hangingPunct="1"/>
            <a:r>
              <a:rPr lang="fr-FR" altLang="en-US" b="1" dirty="0">
                <a:cs typeface="Times New Roman" pitchFamily="18" charset="0"/>
              </a:rPr>
              <a:t>Administration console: The coin recycler is connected to the Internet allowing him to retrieve the available credits when a QR Code is detected.</a:t>
            </a:r>
          </a:p>
        </p:txBody>
      </p:sp>
      <p:pic>
        <p:nvPicPr>
          <p:cNvPr id="9" name="Image 8" descr="Une image contenant Graphique, symbole, logo, cercle&#10;&#10;Le contenu généré par l’IA peut être incorrect.">
            <a:extLst>
              <a:ext uri="{FF2B5EF4-FFF2-40B4-BE49-F238E27FC236}">
                <a16:creationId xmlns:a16="http://schemas.microsoft.com/office/drawing/2014/main" id="{D092282E-E48F-200D-C6B2-368E225866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8717" y="1143000"/>
            <a:ext cx="1024483" cy="1024483"/>
          </a:xfrm>
          <a:prstGeom prst="rect">
            <a:avLst/>
          </a:prstGeom>
        </p:spPr>
      </p:pic>
      <p:pic>
        <p:nvPicPr>
          <p:cNvPr id="11" name="Image 10" descr="Une image contenant Graphique, symbole, logo, cercle&#10;&#10;Le contenu généré par l’IA peut être incorrect.">
            <a:extLst>
              <a:ext uri="{FF2B5EF4-FFF2-40B4-BE49-F238E27FC236}">
                <a16:creationId xmlns:a16="http://schemas.microsoft.com/office/drawing/2014/main" id="{72F9C7C1-76E3-46C5-627F-6C01AA92BE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8717" y="2286000"/>
            <a:ext cx="1024483" cy="1024483"/>
          </a:xfrm>
          <a:prstGeom prst="rect">
            <a:avLst/>
          </a:prstGeom>
        </p:spPr>
      </p:pic>
      <p:pic>
        <p:nvPicPr>
          <p:cNvPr id="13" name="Image 12" descr="Une image contenant Graphique, symbole, logo, cercle&#10;&#10;Le contenu généré par l’IA peut être incorrect.">
            <a:extLst>
              <a:ext uri="{FF2B5EF4-FFF2-40B4-BE49-F238E27FC236}">
                <a16:creationId xmlns:a16="http://schemas.microsoft.com/office/drawing/2014/main" id="{A35987BD-6A32-65BA-4D60-3C796F2F33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8717" y="3699917"/>
            <a:ext cx="1024483" cy="1024483"/>
          </a:xfrm>
          <a:prstGeom prst="rect">
            <a:avLst/>
          </a:prstGeom>
        </p:spPr>
      </p:pic>
      <p:sp>
        <p:nvSpPr>
          <p:cNvPr id="14" name="Rectangle 9">
            <a:extLst>
              <a:ext uri="{FF2B5EF4-FFF2-40B4-BE49-F238E27FC236}">
                <a16:creationId xmlns:a16="http://schemas.microsoft.com/office/drawing/2014/main" id="{A5B87BB4-DD11-7175-F1AD-CB890E1E9D30}"/>
              </a:ext>
            </a:extLst>
          </p:cNvPr>
          <p:cNvSpPr>
            <a:spLocks noChangeArrowheads="1"/>
          </p:cNvSpPr>
          <p:nvPr/>
        </p:nvSpPr>
        <p:spPr bwMode="auto">
          <a:xfrm>
            <a:off x="2743200" y="4085272"/>
            <a:ext cx="4953000" cy="1477328"/>
          </a:xfrm>
          <a:prstGeom prst="rect">
            <a:avLst/>
          </a:prstGeom>
          <a:noFill/>
          <a:ln w="9525">
            <a:noFill/>
            <a:miter lim="800000"/>
            <a:headEnd/>
            <a:tailEnd/>
          </a:ln>
        </p:spPr>
        <p:txBody>
          <a:bodyPr wrap="square">
            <a:spAutoFit/>
          </a:bodyPr>
          <a:lstStyle/>
          <a:p>
            <a:pPr marL="342900" indent="-342900" eaLnBrk="1" hangingPunct="1"/>
            <a:r>
              <a:rPr lang="fr-FR" altLang="en-US" b="1" dirty="0">
                <a:cs typeface="Times New Roman" pitchFamily="18" charset="0"/>
              </a:rPr>
              <a:t>Easy to use: explanation of the web interface, creation of QR codes, credit tracking. Remote or on-site technical support, regular software updates, dedicated hotline.</a:t>
            </a:r>
          </a:p>
        </p:txBody>
      </p:sp>
    </p:spTree>
    <p:extLst>
      <p:ext uri="{BB962C8B-B14F-4D97-AF65-F5344CB8AC3E}">
        <p14:creationId xmlns:p14="http://schemas.microsoft.com/office/powerpoint/2010/main" val="410466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925BF-7144-1C23-1564-3970361F4E41}"/>
            </a:ext>
          </a:extLst>
        </p:cNvPr>
        <p:cNvGrpSpPr/>
        <p:nvPr/>
      </p:nvGrpSpPr>
      <p:grpSpPr>
        <a:xfrm>
          <a:off x="0" y="0"/>
          <a:ext cx="0" cy="0"/>
          <a:chOff x="0" y="0"/>
          <a:chExt cx="0" cy="0"/>
        </a:xfrm>
      </p:grpSpPr>
      <p:sp>
        <p:nvSpPr>
          <p:cNvPr id="10" name="ZoneTexte 9">
            <a:extLst>
              <a:ext uri="{FF2B5EF4-FFF2-40B4-BE49-F238E27FC236}">
                <a16:creationId xmlns:a16="http://schemas.microsoft.com/office/drawing/2014/main" id="{E12F8EF3-D3CF-E1D5-23FB-07C9C38F7F9B}"/>
              </a:ext>
            </a:extLst>
          </p:cNvPr>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13</a:t>
            </a:r>
          </a:p>
        </p:txBody>
      </p:sp>
      <p:sp>
        <p:nvSpPr>
          <p:cNvPr id="7" name="Rectangle 6">
            <a:extLst>
              <a:ext uri="{FF2B5EF4-FFF2-40B4-BE49-F238E27FC236}">
                <a16:creationId xmlns:a16="http://schemas.microsoft.com/office/drawing/2014/main" id="{9216C0ED-EEA2-3FE5-FCAB-FEBCA9AAA22A}"/>
              </a:ext>
            </a:extLst>
          </p:cNvPr>
          <p:cNvSpPr/>
          <p:nvPr/>
        </p:nvSpPr>
        <p:spPr>
          <a:xfrm>
            <a:off x="5029200" y="571649"/>
            <a:ext cx="3911600" cy="461665"/>
          </a:xfrm>
          <a:prstGeom prst="rect">
            <a:avLst/>
          </a:prstGeom>
          <a:ln/>
        </p:spPr>
        <p:style>
          <a:lnRef idx="3">
            <a:schemeClr val="lt1"/>
          </a:lnRef>
          <a:fillRef idx="1">
            <a:schemeClr val="accent2"/>
          </a:fillRef>
          <a:effectRef idx="1">
            <a:schemeClr val="accent2"/>
          </a:effectRef>
          <a:fontRef idx="minor">
            <a:schemeClr val="lt1"/>
          </a:fontRef>
        </p:style>
        <p:txBody>
          <a:bodyPr wrap="square"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t>Prospects for development</a:t>
            </a:r>
            <a:endParaRPr lang="fr-FR" sz="2400" dirty="0">
              <a:solidFill>
                <a:srgbClr val="ADD14C"/>
              </a:solidFill>
              <a:latin typeface="+mj-lt"/>
            </a:endParaRPr>
          </a:p>
        </p:txBody>
      </p:sp>
      <p:sp>
        <p:nvSpPr>
          <p:cNvPr id="11" name="Rectangle 9">
            <a:extLst>
              <a:ext uri="{FF2B5EF4-FFF2-40B4-BE49-F238E27FC236}">
                <a16:creationId xmlns:a16="http://schemas.microsoft.com/office/drawing/2014/main" id="{FAA7319F-B49E-9A69-0418-7DA052533444}"/>
              </a:ext>
            </a:extLst>
          </p:cNvPr>
          <p:cNvSpPr>
            <a:spLocks noChangeArrowheads="1"/>
          </p:cNvSpPr>
          <p:nvPr/>
        </p:nvSpPr>
        <p:spPr bwMode="auto">
          <a:xfrm>
            <a:off x="5166360" y="2015297"/>
            <a:ext cx="3810000" cy="2308324"/>
          </a:xfrm>
          <a:prstGeom prst="rect">
            <a:avLst/>
          </a:prstGeom>
          <a:noFill/>
          <a:ln w="9525">
            <a:noFill/>
            <a:miter lim="800000"/>
            <a:headEnd/>
            <a:tailEnd/>
          </a:ln>
        </p:spPr>
        <p:txBody>
          <a:bodyPr wrap="square">
            <a:spAutoFit/>
          </a:bodyPr>
          <a:lstStyle/>
          <a:p>
            <a:pPr marL="342900" indent="-342900" eaLnBrk="1" hangingPunct="1"/>
            <a:r>
              <a:rPr lang="fr-FR" b="1" dirty="0"/>
              <a:t>Possibility of adding future functions: NFC, online payment, detailed statistics of use, consumption, extension to other public services (rooms, car parks, etc.)</a:t>
            </a:r>
            <a:endParaRPr lang="fr-FR" altLang="en-US" b="1" dirty="0">
              <a:cs typeface="Times New Roman" pitchFamily="18" charset="0"/>
            </a:endParaRPr>
          </a:p>
        </p:txBody>
      </p:sp>
      <p:pic>
        <p:nvPicPr>
          <p:cNvPr id="5" name="Image 4" descr="Une image contenant habits, clipart, dessin humoristique, illustration&#10;&#10;Le contenu généré par l’IA peut être incorrect.">
            <a:extLst>
              <a:ext uri="{FF2B5EF4-FFF2-40B4-BE49-F238E27FC236}">
                <a16:creationId xmlns:a16="http://schemas.microsoft.com/office/drawing/2014/main" id="{CC7AD79F-5176-B3C4-530B-13AFD3211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00200"/>
            <a:ext cx="4318049" cy="3138518"/>
          </a:xfrm>
          <a:prstGeom prst="rect">
            <a:avLst/>
          </a:prstGeom>
        </p:spPr>
      </p:pic>
    </p:spTree>
    <p:extLst>
      <p:ext uri="{BB962C8B-B14F-4D97-AF65-F5344CB8AC3E}">
        <p14:creationId xmlns:p14="http://schemas.microsoft.com/office/powerpoint/2010/main" val="1392817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2"/>
          <p:cNvSpPr>
            <a:spLocks noChangeArrowheads="1"/>
          </p:cNvSpPr>
          <p:nvPr/>
        </p:nvSpPr>
        <p:spPr bwMode="auto">
          <a:xfrm>
            <a:off x="277813" y="1117937"/>
            <a:ext cx="8485187" cy="1015663"/>
          </a:xfrm>
          <a:prstGeom prst="rect">
            <a:avLst/>
          </a:prstGeom>
          <a:noFill/>
          <a:ln w="9525">
            <a:noFill/>
            <a:miter lim="800000"/>
            <a:headEnd/>
            <a:tailEnd/>
          </a:ln>
        </p:spPr>
        <p:txBody>
          <a:bodyPr>
            <a:spAutoFit/>
          </a:bodyPr>
          <a:lstStyle/>
          <a:p>
            <a:r>
              <a:rPr lang="en-US" sz="2000" dirty="0"/>
              <a:t>Gold Medal at the Lépine Regional Competition in Monts en Touraine (2011)</a:t>
            </a:r>
          </a:p>
          <a:p>
            <a:r>
              <a:rPr lang="en-US" sz="2000" dirty="0"/>
              <a:t>Silver Medal at the European Lépine Competition in Strasbourg (2014)</a:t>
            </a:r>
            <a:endParaRPr lang="fr-FR" sz="2000" dirty="0"/>
          </a:p>
          <a:p>
            <a:endParaRPr lang="fr-FR" sz="2000" dirty="0"/>
          </a:p>
        </p:txBody>
      </p:sp>
      <p:sp>
        <p:nvSpPr>
          <p:cNvPr id="9" name="Rectangle 8"/>
          <p:cNvSpPr/>
          <p:nvPr/>
        </p:nvSpPr>
        <p:spPr>
          <a:xfrm>
            <a:off x="4343400" y="571649"/>
            <a:ext cx="4597400" cy="461665"/>
          </a:xfrm>
          <a:prstGeom prst="rect">
            <a:avLst/>
          </a:prstGeom>
          <a:ln/>
        </p:spPr>
        <p:style>
          <a:lnRef idx="3">
            <a:schemeClr val="lt1"/>
          </a:lnRef>
          <a:fillRef idx="1">
            <a:schemeClr val="accent2"/>
          </a:fillRef>
          <a:effectRef idx="1">
            <a:schemeClr val="accent2"/>
          </a:effectRef>
          <a:fontRef idx="minor">
            <a:schemeClr val="lt1"/>
          </a:fontRef>
        </p:style>
        <p:txBody>
          <a:bodyPr wrap="square"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fr-FR" sz="2400" dirty="0">
                <a:solidFill>
                  <a:schemeClr val="bg1"/>
                </a:solidFill>
                <a:ea typeface="Verdana" pitchFamily="34" charset="0"/>
                <a:cs typeface="Calibri" pitchFamily="34" charset="0"/>
              </a:rPr>
              <a:t>Contests won by Savee</a:t>
            </a:r>
          </a:p>
        </p:txBody>
      </p:sp>
      <p:sp>
        <p:nvSpPr>
          <p:cNvPr id="10" name="ZoneTexte 9"/>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14</a:t>
            </a:r>
            <a:endParaRPr lang="fr-FR" sz="1200" dirty="0">
              <a:solidFill>
                <a:schemeClr val="tx1">
                  <a:lumMod val="65000"/>
                  <a:lumOff val="35000"/>
                </a:schemeClr>
              </a:solidFill>
              <a:latin typeface="Arial" panose="020B0604020202020204" pitchFamily="34" charset="0"/>
            </a:endParaRPr>
          </a:p>
        </p:txBody>
      </p:sp>
      <p:sp>
        <p:nvSpPr>
          <p:cNvPr id="23557" name="AutoShape 8" descr="imap://info%40saveeapp%2Ecom@mail.firstheberg.net:143/fetch%3EUID%3E/INBOX%3E941?part=1.3&amp;type=image/jpeg&amp;filename=20140905_162915.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dirty="0"/>
          </a:p>
        </p:txBody>
      </p:sp>
      <p:pic>
        <p:nvPicPr>
          <p:cNvPr id="23558" name="Picture 9"/>
          <p:cNvPicPr>
            <a:picLocks noChangeAspect="1" noChangeArrowheads="1"/>
          </p:cNvPicPr>
          <p:nvPr/>
        </p:nvPicPr>
        <p:blipFill>
          <a:blip r:embed="rId4" cstate="print"/>
          <a:srcRect/>
          <a:stretch>
            <a:fillRect/>
          </a:stretch>
        </p:blipFill>
        <p:spPr bwMode="auto">
          <a:xfrm>
            <a:off x="2133600" y="2133600"/>
            <a:ext cx="6019800" cy="3382963"/>
          </a:xfrm>
          <a:prstGeom prst="rect">
            <a:avLst/>
          </a:prstGeom>
          <a:noFill/>
          <a:ln w="9525">
            <a:noFill/>
            <a:miter lim="800000"/>
            <a:headEnd/>
            <a:tailEnd/>
          </a:ln>
        </p:spPr>
      </p:pic>
      <p:pic>
        <p:nvPicPr>
          <p:cNvPr id="23560" name="Picture 2" descr="http://www.ludinord.fr/photos/Medaille-Lepine-version-originale.png"/>
          <p:cNvPicPr>
            <a:picLocks noChangeAspect="1" noChangeArrowheads="1"/>
          </p:cNvPicPr>
          <p:nvPr/>
        </p:nvPicPr>
        <p:blipFill>
          <a:blip r:embed="rId5" cstate="print"/>
          <a:srcRect/>
          <a:stretch>
            <a:fillRect/>
          </a:stretch>
        </p:blipFill>
        <p:spPr bwMode="auto">
          <a:xfrm>
            <a:off x="228600" y="3438525"/>
            <a:ext cx="1663700" cy="1590675"/>
          </a:xfrm>
          <a:prstGeom prst="rect">
            <a:avLst/>
          </a:prstGeom>
          <a:noFill/>
          <a:ln w="9525">
            <a:noFill/>
            <a:miter lim="800000"/>
            <a:headEnd/>
            <a:tailEnd/>
          </a:ln>
        </p:spPr>
      </p:pic>
      <p:pic>
        <p:nvPicPr>
          <p:cNvPr id="3" name="Image 2" descr="Une image contenant pièce, bronze, devise, métal&#10;&#10;Le contenu généré par l’IA peut être incorrect.">
            <a:extLst>
              <a:ext uri="{FF2B5EF4-FFF2-40B4-BE49-F238E27FC236}">
                <a16:creationId xmlns:a16="http://schemas.microsoft.com/office/drawing/2014/main" id="{49EB6FCF-95B2-D758-13D2-E138CEAF2E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2057400"/>
            <a:ext cx="1387475" cy="1391451"/>
          </a:xfrm>
          <a:prstGeom prst="rect">
            <a:avLst/>
          </a:prstGeom>
        </p:spPr>
      </p:pic>
    </p:spTree>
    <p:custDataLst>
      <p:tags r:id="rId1"/>
    </p:custData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descr="C:\Users\Hoffmann\Desktop\dezinerfolio-com_business.png"/>
          <p:cNvPicPr>
            <a:picLocks noChangeAspect="1" noChangeArrowheads="1"/>
          </p:cNvPicPr>
          <p:nvPr/>
        </p:nvPicPr>
        <p:blipFill>
          <a:blip r:embed="rId3" cstate="print"/>
          <a:srcRect/>
          <a:stretch>
            <a:fillRect/>
          </a:stretch>
        </p:blipFill>
        <p:spPr bwMode="auto">
          <a:xfrm>
            <a:off x="763588" y="1219200"/>
            <a:ext cx="3048000" cy="1612900"/>
          </a:xfrm>
          <a:prstGeom prst="rect">
            <a:avLst/>
          </a:prstGeom>
          <a:noFill/>
          <a:ln w="9525">
            <a:noFill/>
            <a:miter lim="800000"/>
            <a:headEnd/>
            <a:tailEnd/>
          </a:ln>
        </p:spPr>
      </p:pic>
      <p:pic>
        <p:nvPicPr>
          <p:cNvPr id="14340" name="Picture 6" descr="C:\Users\Hoffmann\Desktop\poignee_de_main.png"/>
          <p:cNvPicPr>
            <a:picLocks noChangeAspect="1" noChangeArrowheads="1"/>
          </p:cNvPicPr>
          <p:nvPr/>
        </p:nvPicPr>
        <p:blipFill>
          <a:blip r:embed="rId4" cstate="print"/>
          <a:srcRect/>
          <a:stretch>
            <a:fillRect/>
          </a:stretch>
        </p:blipFill>
        <p:spPr bwMode="auto">
          <a:xfrm>
            <a:off x="908050" y="3090863"/>
            <a:ext cx="2747963" cy="2062162"/>
          </a:xfrm>
          <a:prstGeom prst="rect">
            <a:avLst/>
          </a:prstGeom>
          <a:noFill/>
          <a:ln w="9525">
            <a:noFill/>
            <a:miter lim="800000"/>
            <a:headEnd/>
            <a:tailEnd/>
          </a:ln>
        </p:spPr>
      </p:pic>
      <p:sp>
        <p:nvSpPr>
          <p:cNvPr id="6" name="Rectangle 5"/>
          <p:cNvSpPr/>
          <p:nvPr/>
        </p:nvSpPr>
        <p:spPr>
          <a:xfrm>
            <a:off x="6400800" y="571500"/>
            <a:ext cx="2540000" cy="461963"/>
          </a:xfrm>
          <a:prstGeom prst="rect">
            <a:avLst/>
          </a:prstGeom>
          <a:ln/>
        </p:spPr>
        <p:style>
          <a:lnRef idx="3">
            <a:schemeClr val="lt1"/>
          </a:lnRef>
          <a:fillRef idx="1">
            <a:schemeClr val="accent2"/>
          </a:fillRef>
          <a:effectRef idx="1">
            <a:schemeClr val="accent2"/>
          </a:effectRef>
          <a:fontRef idx="minor">
            <a:schemeClr val="lt1"/>
          </a:fontRef>
        </p:style>
        <p:txBody>
          <a:bodyPr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Contact</a:t>
            </a:r>
            <a:endParaRPr lang="fr-FR" sz="2400" dirty="0">
              <a:solidFill>
                <a:srgbClr val="ADD14C"/>
              </a:solidFill>
              <a:latin typeface="+mj-lt"/>
            </a:endParaRPr>
          </a:p>
        </p:txBody>
      </p:sp>
      <p:sp>
        <p:nvSpPr>
          <p:cNvPr id="7" name="ZoneTexte 6"/>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15</a:t>
            </a:r>
          </a:p>
        </p:txBody>
      </p:sp>
      <p:sp>
        <p:nvSpPr>
          <p:cNvPr id="2" name="Rectangle 1">
            <a:extLst>
              <a:ext uri="{FF2B5EF4-FFF2-40B4-BE49-F238E27FC236}">
                <a16:creationId xmlns:a16="http://schemas.microsoft.com/office/drawing/2014/main" id="{ADE8BF31-9165-70BB-EFD0-18A484B5A3E1}"/>
              </a:ext>
            </a:extLst>
          </p:cNvPr>
          <p:cNvSpPr/>
          <p:nvPr/>
        </p:nvSpPr>
        <p:spPr>
          <a:xfrm>
            <a:off x="3962400" y="1459547"/>
            <a:ext cx="6477000" cy="3631763"/>
          </a:xfrm>
          <a:prstGeom prst="rect">
            <a:avLst/>
          </a:prstGeom>
        </p:spPr>
        <p:txBody>
          <a:bodyPr>
            <a:spAutoFit/>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fr-FR" sz="2400" b="1" dirty="0">
                <a:solidFill>
                  <a:schemeClr val="tx1">
                    <a:lumMod val="85000"/>
                    <a:lumOff val="15000"/>
                  </a:schemeClr>
                </a:solidFill>
                <a:ea typeface="Times New Roman"/>
              </a:rPr>
              <a:t>Alexander Hoffmann</a:t>
            </a:r>
            <a:br>
              <a:rPr lang="fr-FR" sz="2400" b="1">
                <a:solidFill>
                  <a:schemeClr val="tx1">
                    <a:lumMod val="85000"/>
                    <a:lumOff val="15000"/>
                  </a:schemeClr>
                </a:solidFill>
                <a:ea typeface="Times New Roman"/>
              </a:rPr>
            </a:br>
            <a:r>
              <a:rPr lang="fr-FR" sz="2400">
                <a:solidFill>
                  <a:schemeClr val="tx1">
                    <a:lumMod val="65000"/>
                    <a:lumOff val="35000"/>
                  </a:schemeClr>
                </a:solidFill>
                <a:ea typeface="Times New Roman"/>
              </a:rPr>
              <a:t>Director</a:t>
            </a:r>
            <a:endParaRPr lang="fr-FR" sz="2400" dirty="0">
              <a:solidFill>
                <a:schemeClr val="tx1">
                  <a:lumMod val="65000"/>
                  <a:lumOff val="35000"/>
                </a:schemeClr>
              </a:solidFill>
              <a:ea typeface="Times New Roman"/>
            </a:endParaRPr>
          </a:p>
          <a:p>
            <a:pPr eaLnBrk="1" hangingPunct="1">
              <a:defRPr/>
            </a:pPr>
            <a:r>
              <a:rPr lang="fr-FR" sz="2400" dirty="0">
                <a:solidFill>
                  <a:schemeClr val="tx1">
                    <a:lumMod val="65000"/>
                    <a:lumOff val="35000"/>
                  </a:schemeClr>
                </a:solidFill>
                <a:ea typeface="Times New Roman"/>
              </a:rPr>
              <a:t>+33 (0)6 11 30 11 61</a:t>
            </a:r>
          </a:p>
          <a:p>
            <a:pPr eaLnBrk="1" hangingPunct="1">
              <a:defRPr/>
            </a:pPr>
            <a:r>
              <a:rPr lang="fr-FR" sz="2400" dirty="0">
                <a:solidFill>
                  <a:schemeClr val="tx1">
                    <a:lumMod val="65000"/>
                    <a:lumOff val="35000"/>
                  </a:schemeClr>
                </a:solidFill>
                <a:ea typeface="Times New Roman"/>
                <a:hlinkClick r:id="rId5"/>
              </a:rPr>
              <a:t>info@lifee.ai</a:t>
            </a:r>
            <a:endParaRPr lang="fr-FR" sz="2400" dirty="0">
              <a:solidFill>
                <a:schemeClr val="tx1">
                  <a:lumMod val="65000"/>
                  <a:lumOff val="35000"/>
                </a:schemeClr>
              </a:solidFill>
              <a:ea typeface="Times New Roman"/>
            </a:endParaRPr>
          </a:p>
          <a:p>
            <a:pPr eaLnBrk="1" hangingPunct="1">
              <a:defRPr/>
            </a:pPr>
            <a:endParaRPr lang="fr-FR" sz="2400" dirty="0">
              <a:solidFill>
                <a:schemeClr val="tx1">
                  <a:lumMod val="65000"/>
                  <a:lumOff val="35000"/>
                </a:schemeClr>
              </a:solidFill>
              <a:ea typeface="Times New Roman"/>
            </a:endParaRPr>
          </a:p>
          <a:p>
            <a:pPr eaLnBrk="1" hangingPunct="1">
              <a:defRPr/>
            </a:pPr>
            <a:r>
              <a:rPr lang="fr-FR" sz="2400" b="1" dirty="0">
                <a:solidFill>
                  <a:schemeClr val="tx1">
                    <a:lumMod val="85000"/>
                    <a:lumOff val="15000"/>
                  </a:schemeClr>
                </a:solidFill>
                <a:ea typeface="Times New Roman"/>
              </a:rPr>
              <a:t>SAVEE</a:t>
            </a:r>
            <a:endParaRPr lang="fr-FR" sz="2400" dirty="0">
              <a:solidFill>
                <a:schemeClr val="tx1">
                  <a:lumMod val="65000"/>
                  <a:lumOff val="35000"/>
                </a:schemeClr>
              </a:solidFill>
              <a:ea typeface="Times New Roman"/>
            </a:endParaRPr>
          </a:p>
          <a:p>
            <a:pPr eaLnBrk="1" hangingPunct="1">
              <a:defRPr/>
            </a:pPr>
            <a:r>
              <a:rPr lang="fr-FR" sz="2400" dirty="0">
                <a:solidFill>
                  <a:schemeClr val="tx1">
                    <a:lumMod val="65000"/>
                    <a:lumOff val="35000"/>
                  </a:schemeClr>
                </a:solidFill>
                <a:ea typeface="Times New Roman"/>
              </a:rPr>
              <a:t>20 rue famille Carrausse</a:t>
            </a:r>
            <a:br>
              <a:rPr lang="fr-FR" sz="2400" dirty="0">
                <a:solidFill>
                  <a:schemeClr val="tx1">
                    <a:lumMod val="65000"/>
                    <a:lumOff val="35000"/>
                  </a:schemeClr>
                </a:solidFill>
                <a:ea typeface="Times New Roman"/>
              </a:rPr>
            </a:br>
            <a:r>
              <a:rPr lang="fr-FR" sz="2400" dirty="0">
                <a:solidFill>
                  <a:schemeClr val="tx1">
                    <a:lumMod val="65000"/>
                    <a:lumOff val="35000"/>
                  </a:schemeClr>
                </a:solidFill>
                <a:ea typeface="Times New Roman"/>
              </a:rPr>
              <a:t>34300 AGDE – France</a:t>
            </a:r>
            <a:br>
              <a:rPr lang="fr-FR" sz="2400" dirty="0">
                <a:solidFill>
                  <a:schemeClr val="tx1">
                    <a:lumMod val="65000"/>
                    <a:lumOff val="35000"/>
                  </a:schemeClr>
                </a:solidFill>
                <a:ea typeface="Times New Roman"/>
              </a:rPr>
            </a:br>
            <a:r>
              <a:rPr lang="fr-FR" sz="2400" dirty="0">
                <a:solidFill>
                  <a:schemeClr val="tx1">
                    <a:lumMod val="65000"/>
                    <a:lumOff val="35000"/>
                  </a:schemeClr>
                </a:solidFill>
                <a:ea typeface="Times New Roman"/>
                <a:hlinkClick r:id="rId6"/>
              </a:rPr>
              <a:t>https://www.lifee.ai</a:t>
            </a:r>
            <a:endParaRPr lang="fr-FR" sz="2400" dirty="0">
              <a:solidFill>
                <a:schemeClr val="tx1">
                  <a:lumMod val="65000"/>
                  <a:lumOff val="35000"/>
                </a:schemeClr>
              </a:solidFill>
              <a:ea typeface="Times New Roman"/>
            </a:endParaRPr>
          </a:p>
          <a:p>
            <a:pPr eaLnBrk="1" hangingPunct="1">
              <a:defRPr/>
            </a:pPr>
            <a:endParaRPr lang="fr-FR" sz="1400" dirty="0">
              <a:solidFill>
                <a:schemeClr val="tx1">
                  <a:lumMod val="65000"/>
                  <a:lumOff val="35000"/>
                </a:schemeClr>
              </a:solidFill>
              <a:ea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52490-5074-2025-8BA1-0D9AB884EA30}"/>
            </a:ext>
          </a:extLst>
        </p:cNvPr>
        <p:cNvGrpSpPr/>
        <p:nvPr/>
      </p:nvGrpSpPr>
      <p:grpSpPr>
        <a:xfrm>
          <a:off x="0" y="0"/>
          <a:ext cx="0" cy="0"/>
          <a:chOff x="0" y="0"/>
          <a:chExt cx="0" cy="0"/>
        </a:xfrm>
      </p:grpSpPr>
      <p:sp>
        <p:nvSpPr>
          <p:cNvPr id="10" name="ZoneTexte 9">
            <a:extLst>
              <a:ext uri="{FF2B5EF4-FFF2-40B4-BE49-F238E27FC236}">
                <a16:creationId xmlns:a16="http://schemas.microsoft.com/office/drawing/2014/main" id="{758D5885-2E74-214A-3F39-15B608016E74}"/>
              </a:ext>
            </a:extLst>
          </p:cNvPr>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2</a:t>
            </a:r>
          </a:p>
        </p:txBody>
      </p:sp>
      <p:sp>
        <p:nvSpPr>
          <p:cNvPr id="2" name="Rectangle 9">
            <a:extLst>
              <a:ext uri="{FF2B5EF4-FFF2-40B4-BE49-F238E27FC236}">
                <a16:creationId xmlns:a16="http://schemas.microsoft.com/office/drawing/2014/main" id="{4EEE299C-6E2E-05AD-D25D-162E2DC50478}"/>
              </a:ext>
            </a:extLst>
          </p:cNvPr>
          <p:cNvSpPr>
            <a:spLocks noChangeArrowheads="1"/>
          </p:cNvSpPr>
          <p:nvPr/>
        </p:nvSpPr>
        <p:spPr bwMode="auto">
          <a:xfrm>
            <a:off x="1581150" y="1947863"/>
            <a:ext cx="7910513" cy="368300"/>
          </a:xfrm>
          <a:prstGeom prst="rect">
            <a:avLst/>
          </a:prstGeom>
          <a:noFill/>
          <a:ln w="9525">
            <a:noFill/>
            <a:miter lim="800000"/>
            <a:headEnd/>
            <a:tailEnd/>
          </a:ln>
        </p:spPr>
        <p:txBody>
          <a:bodyPr>
            <a:spAutoFit/>
          </a:bodyPr>
          <a:lstStyle/>
          <a:p>
            <a:pPr marL="342900" indent="-342900" eaLnBrk="1" hangingPunct="1"/>
            <a:r>
              <a:rPr lang="fr-FR" altLang="en-US" b="1" dirty="0">
                <a:cs typeface="Times New Roman" pitchFamily="18" charset="0"/>
              </a:rPr>
              <a:t>Improved ergonomic and automated credit management</a:t>
            </a:r>
          </a:p>
        </p:txBody>
      </p:sp>
      <p:sp>
        <p:nvSpPr>
          <p:cNvPr id="3" name="Rectangle 10">
            <a:extLst>
              <a:ext uri="{FF2B5EF4-FFF2-40B4-BE49-F238E27FC236}">
                <a16:creationId xmlns:a16="http://schemas.microsoft.com/office/drawing/2014/main" id="{7427C527-C9AB-CB69-4982-F5298720C2D5}"/>
              </a:ext>
            </a:extLst>
          </p:cNvPr>
          <p:cNvSpPr>
            <a:spLocks noChangeArrowheads="1"/>
          </p:cNvSpPr>
          <p:nvPr/>
        </p:nvSpPr>
        <p:spPr bwMode="auto">
          <a:xfrm>
            <a:off x="1570038" y="3687763"/>
            <a:ext cx="7739062" cy="369887"/>
          </a:xfrm>
          <a:prstGeom prst="rect">
            <a:avLst/>
          </a:prstGeom>
          <a:noFill/>
          <a:ln w="9525">
            <a:noFill/>
            <a:miter lim="800000"/>
            <a:headEnd/>
            <a:tailEnd/>
          </a:ln>
        </p:spPr>
        <p:txBody>
          <a:bodyPr>
            <a:spAutoFit/>
          </a:bodyPr>
          <a:lstStyle/>
          <a:p>
            <a:pPr marL="342900" indent="-342900" eaLnBrk="1" hangingPunct="1"/>
            <a:r>
              <a:rPr lang="fr-FR" altLang="en-US" b="1" dirty="0">
                <a:cs typeface="Times New Roman" pitchFamily="18" charset="0"/>
              </a:rPr>
              <a:t>Easy to start and remotely controllable</a:t>
            </a:r>
          </a:p>
        </p:txBody>
      </p:sp>
      <p:sp>
        <p:nvSpPr>
          <p:cNvPr id="4" name="Rectangle 11">
            <a:extLst>
              <a:ext uri="{FF2B5EF4-FFF2-40B4-BE49-F238E27FC236}">
                <a16:creationId xmlns:a16="http://schemas.microsoft.com/office/drawing/2014/main" id="{D0257D0E-AA35-97CD-3C90-C56C3BB67EA6}"/>
              </a:ext>
            </a:extLst>
          </p:cNvPr>
          <p:cNvSpPr>
            <a:spLocks noChangeArrowheads="1"/>
          </p:cNvSpPr>
          <p:nvPr/>
        </p:nvSpPr>
        <p:spPr bwMode="auto">
          <a:xfrm>
            <a:off x="1570038" y="2827338"/>
            <a:ext cx="8031162" cy="369887"/>
          </a:xfrm>
          <a:prstGeom prst="rect">
            <a:avLst/>
          </a:prstGeom>
          <a:noFill/>
          <a:ln w="9525">
            <a:noFill/>
            <a:miter lim="800000"/>
            <a:headEnd/>
            <a:tailEnd/>
          </a:ln>
        </p:spPr>
        <p:txBody>
          <a:bodyPr>
            <a:spAutoFit/>
          </a:bodyPr>
          <a:lstStyle/>
          <a:p>
            <a:pPr marL="342900" indent="-342900" eaLnBrk="1" hangingPunct="1"/>
            <a:r>
              <a:rPr lang="fr-FR" altLang="en-US" b="1" dirty="0">
                <a:cs typeface="Times New Roman" pitchFamily="18" charset="0"/>
              </a:rPr>
              <a:t>Consumption and energy control</a:t>
            </a:r>
          </a:p>
        </p:txBody>
      </p:sp>
      <p:sp>
        <p:nvSpPr>
          <p:cNvPr id="7" name="Rectangle 6">
            <a:extLst>
              <a:ext uri="{FF2B5EF4-FFF2-40B4-BE49-F238E27FC236}">
                <a16:creationId xmlns:a16="http://schemas.microsoft.com/office/drawing/2014/main" id="{FD3D65D7-490D-D22F-5FC1-703714132189}"/>
              </a:ext>
            </a:extLst>
          </p:cNvPr>
          <p:cNvSpPr/>
          <p:nvPr/>
        </p:nvSpPr>
        <p:spPr>
          <a:xfrm>
            <a:off x="2360613" y="571500"/>
            <a:ext cx="6580187" cy="461963"/>
          </a:xfrm>
          <a:prstGeom prst="rect">
            <a:avLst/>
          </a:prstGeom>
          <a:ln/>
        </p:spPr>
        <p:style>
          <a:lnRef idx="3">
            <a:schemeClr val="lt1"/>
          </a:lnRef>
          <a:fillRef idx="1">
            <a:schemeClr val="accent2"/>
          </a:fillRef>
          <a:effectRef idx="1">
            <a:schemeClr val="accent2"/>
          </a:effectRef>
          <a:fontRef idx="minor">
            <a:schemeClr val="lt1"/>
          </a:fontRef>
        </p:style>
        <p:txBody>
          <a:bodyPr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Optimize your laundry on 3 different levels:</a:t>
            </a:r>
            <a:endParaRPr lang="fr-FR" sz="2400" dirty="0">
              <a:solidFill>
                <a:srgbClr val="ADD14C"/>
              </a:solidFill>
              <a:latin typeface="+mj-lt"/>
            </a:endParaRPr>
          </a:p>
        </p:txBody>
      </p:sp>
      <p:pic>
        <p:nvPicPr>
          <p:cNvPr id="9" name="Picture 6" descr="C:\Users\Hoffmann\Desktop\recycling-green-hi.png">
            <a:extLst>
              <a:ext uri="{FF2B5EF4-FFF2-40B4-BE49-F238E27FC236}">
                <a16:creationId xmlns:a16="http://schemas.microsoft.com/office/drawing/2014/main" id="{096B5FF2-BC4A-DF36-B65D-FBA6D0828D39}"/>
              </a:ext>
            </a:extLst>
          </p:cNvPr>
          <p:cNvPicPr>
            <a:picLocks noChangeAspect="1" noChangeArrowheads="1"/>
          </p:cNvPicPr>
          <p:nvPr/>
        </p:nvPicPr>
        <p:blipFill>
          <a:blip r:embed="rId3" cstate="print"/>
          <a:srcRect/>
          <a:stretch>
            <a:fillRect/>
          </a:stretch>
        </p:blipFill>
        <p:spPr bwMode="auto">
          <a:xfrm>
            <a:off x="1066800" y="3721100"/>
            <a:ext cx="393700" cy="393700"/>
          </a:xfrm>
          <a:prstGeom prst="rect">
            <a:avLst/>
          </a:prstGeom>
          <a:noFill/>
          <a:ln w="9525">
            <a:noFill/>
            <a:miter lim="800000"/>
            <a:headEnd/>
            <a:tailEnd/>
          </a:ln>
        </p:spPr>
      </p:pic>
      <p:pic>
        <p:nvPicPr>
          <p:cNvPr id="12" name="Image 11" descr="Une image contenant Graphique, Police, logo, conception&#10;&#10;Le contenu généré par l’IA peut être incorrect.">
            <a:extLst>
              <a:ext uri="{FF2B5EF4-FFF2-40B4-BE49-F238E27FC236}">
                <a16:creationId xmlns:a16="http://schemas.microsoft.com/office/drawing/2014/main" id="{F680F475-4FA3-F240-4E2B-05BE61676D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2722165"/>
            <a:ext cx="580232" cy="580232"/>
          </a:xfrm>
          <a:prstGeom prst="rect">
            <a:avLst/>
          </a:prstGeom>
        </p:spPr>
      </p:pic>
      <p:pic>
        <p:nvPicPr>
          <p:cNvPr id="14" name="Image 13" descr="Une image contenant cercle, logo, symbole, jaune&#10;&#10;Le contenu généré par l’IA peut être incorrect.">
            <a:extLst>
              <a:ext uri="{FF2B5EF4-FFF2-40B4-BE49-F238E27FC236}">
                <a16:creationId xmlns:a16="http://schemas.microsoft.com/office/drawing/2014/main" id="{29BECCD3-4E7E-B7A3-04F0-BB8E61D157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1676400"/>
            <a:ext cx="890508" cy="890508"/>
          </a:xfrm>
          <a:prstGeom prst="rect">
            <a:avLst/>
          </a:prstGeom>
        </p:spPr>
      </p:pic>
    </p:spTree>
    <p:extLst>
      <p:ext uri="{BB962C8B-B14F-4D97-AF65-F5344CB8AC3E}">
        <p14:creationId xmlns:p14="http://schemas.microsoft.com/office/powerpoint/2010/main" val="3531675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203325" y="1219200"/>
            <a:ext cx="7331075" cy="400050"/>
          </a:xfrm>
          <a:prstGeom prst="rect">
            <a:avLst/>
          </a:prstGeom>
          <a:noFill/>
          <a:ln w="9525">
            <a:noFill/>
            <a:miter lim="800000"/>
            <a:headEnd/>
            <a:tailEnd/>
          </a:ln>
        </p:spPr>
        <p:txBody>
          <a:bodyPr>
            <a:spAutoFit/>
          </a:bodyPr>
          <a:lstStyle/>
          <a:p>
            <a:pPr marL="342900" indent="-342900"/>
            <a:r>
              <a:rPr lang="fr-FR" sz="2000" dirty="0"/>
              <a:t>Better monitoring of equipment usage</a:t>
            </a:r>
            <a:endParaRPr lang="fr-FR" altLang="en-US" sz="2000" dirty="0">
              <a:cs typeface="Times New Roman" pitchFamily="18" charset="0"/>
            </a:endParaRPr>
          </a:p>
        </p:txBody>
      </p:sp>
      <p:sp>
        <p:nvSpPr>
          <p:cNvPr id="6147" name="Rectangle 2"/>
          <p:cNvSpPr>
            <a:spLocks noChangeArrowheads="1"/>
          </p:cNvSpPr>
          <p:nvPr/>
        </p:nvSpPr>
        <p:spPr bwMode="auto">
          <a:xfrm>
            <a:off x="1203325" y="1781175"/>
            <a:ext cx="6773863" cy="400050"/>
          </a:xfrm>
          <a:prstGeom prst="rect">
            <a:avLst/>
          </a:prstGeom>
          <a:noFill/>
          <a:ln w="9525">
            <a:noFill/>
            <a:miter lim="800000"/>
            <a:headEnd/>
            <a:tailEnd/>
          </a:ln>
        </p:spPr>
        <p:txBody>
          <a:bodyPr>
            <a:spAutoFit/>
          </a:bodyPr>
          <a:lstStyle/>
          <a:p>
            <a:pPr marL="342900" indent="-342900"/>
            <a:r>
              <a:rPr lang="fr-FR" sz="2000" dirty="0"/>
              <a:t>Reduction of unnecessary consumption</a:t>
            </a:r>
            <a:endParaRPr lang="fr-FR" altLang="en-US" sz="2000" dirty="0">
              <a:cs typeface="Times New Roman" pitchFamily="18" charset="0"/>
            </a:endParaRPr>
          </a:p>
        </p:txBody>
      </p:sp>
      <p:sp>
        <p:nvSpPr>
          <p:cNvPr id="6148" name="Rectangle 3"/>
          <p:cNvSpPr>
            <a:spLocks noChangeArrowheads="1"/>
          </p:cNvSpPr>
          <p:nvPr/>
        </p:nvSpPr>
        <p:spPr bwMode="auto">
          <a:xfrm>
            <a:off x="1203325" y="2319338"/>
            <a:ext cx="6702425" cy="400050"/>
          </a:xfrm>
          <a:prstGeom prst="rect">
            <a:avLst/>
          </a:prstGeom>
          <a:noFill/>
          <a:ln w="9525">
            <a:noFill/>
            <a:miter lim="800000"/>
            <a:headEnd/>
            <a:tailEnd/>
          </a:ln>
        </p:spPr>
        <p:txBody>
          <a:bodyPr>
            <a:spAutoFit/>
          </a:bodyPr>
          <a:lstStyle/>
          <a:p>
            <a:pPr marL="342900" indent="-342900"/>
            <a:r>
              <a:rPr lang="fr-FR" altLang="en-US" sz="2000" dirty="0">
                <a:cs typeface="Times New Roman" pitchFamily="18" charset="0"/>
              </a:rPr>
              <a:t>Intended for individuals and professionals</a:t>
            </a:r>
          </a:p>
        </p:txBody>
      </p:sp>
      <p:sp>
        <p:nvSpPr>
          <p:cNvPr id="5" name="Rectangle 4"/>
          <p:cNvSpPr/>
          <p:nvPr/>
        </p:nvSpPr>
        <p:spPr>
          <a:xfrm>
            <a:off x="1211263" y="2895600"/>
            <a:ext cx="6561137" cy="400110"/>
          </a:xfrm>
          <a:prstGeom prst="rect">
            <a:avLst/>
          </a:prstGeom>
        </p:spPr>
        <p:txBody>
          <a:bodyPr wrap="square">
            <a:spAutoFit/>
          </a:bodyPr>
          <a:lstStyle/>
          <a:p>
            <a:pPr marL="342900" indent="-342900" fontAlgn="auto">
              <a:spcBef>
                <a:spcPts val="0"/>
              </a:spcBef>
              <a:spcAft>
                <a:spcPts val="0"/>
              </a:spcAft>
              <a:defRPr/>
            </a:pPr>
            <a:r>
              <a:rPr lang="fr-FR" sz="2000" dirty="0"/>
              <a:t>Real-time credit monitoring from a web interface</a:t>
            </a:r>
            <a:endParaRPr lang="fr-FR" sz="2000" dirty="0">
              <a:latin typeface="+mn-lt"/>
              <a:ea typeface="Times New Roman"/>
              <a:cs typeface="Times New Roman"/>
            </a:endParaRPr>
          </a:p>
        </p:txBody>
      </p:sp>
      <p:sp>
        <p:nvSpPr>
          <p:cNvPr id="6" name="Rectangle 5"/>
          <p:cNvSpPr/>
          <p:nvPr/>
        </p:nvSpPr>
        <p:spPr>
          <a:xfrm>
            <a:off x="1211263" y="3467100"/>
            <a:ext cx="7246937" cy="400050"/>
          </a:xfrm>
          <a:prstGeom prst="rect">
            <a:avLst/>
          </a:prstGeom>
        </p:spPr>
        <p:txBody>
          <a:bodyPr>
            <a:spAutoFit/>
          </a:bodyPr>
          <a:lstStyle/>
          <a:p>
            <a:pPr marL="342900" indent="-342900">
              <a:defRPr/>
            </a:pPr>
            <a:r>
              <a:rPr lang="fr-FR" sz="2000" dirty="0">
                <a:latin typeface="+mn-lt"/>
                <a:ea typeface="Times New Roman"/>
                <a:cs typeface="Times New Roman"/>
              </a:rPr>
              <a:t>Compatible with all washing machines and dryers</a:t>
            </a:r>
          </a:p>
        </p:txBody>
      </p:sp>
      <p:pic>
        <p:nvPicPr>
          <p:cNvPr id="6151" name="Picture 6" descr="C:\Users\Hoffmann\Desktop\gold-star.png"/>
          <p:cNvPicPr>
            <a:picLocks noChangeAspect="1" noChangeArrowheads="1"/>
          </p:cNvPicPr>
          <p:nvPr/>
        </p:nvPicPr>
        <p:blipFill>
          <a:blip r:embed="rId3" cstate="print"/>
          <a:srcRect/>
          <a:stretch>
            <a:fillRect/>
          </a:stretch>
        </p:blipFill>
        <p:spPr bwMode="auto">
          <a:xfrm>
            <a:off x="762000" y="4041775"/>
            <a:ext cx="327025" cy="312738"/>
          </a:xfrm>
          <a:prstGeom prst="rect">
            <a:avLst/>
          </a:prstGeom>
          <a:noFill/>
          <a:ln w="9525">
            <a:noFill/>
            <a:miter lim="800000"/>
            <a:headEnd/>
            <a:tailEnd/>
          </a:ln>
        </p:spPr>
      </p:pic>
      <p:pic>
        <p:nvPicPr>
          <p:cNvPr id="6152" name="Picture 6" descr="C:\Users\Hoffmann\Desktop\gold-star.png"/>
          <p:cNvPicPr>
            <a:picLocks noChangeAspect="1" noChangeArrowheads="1"/>
          </p:cNvPicPr>
          <p:nvPr/>
        </p:nvPicPr>
        <p:blipFill>
          <a:blip r:embed="rId3" cstate="print"/>
          <a:srcRect/>
          <a:stretch>
            <a:fillRect/>
          </a:stretch>
        </p:blipFill>
        <p:spPr bwMode="auto">
          <a:xfrm>
            <a:off x="779463" y="1262063"/>
            <a:ext cx="328612" cy="312737"/>
          </a:xfrm>
          <a:prstGeom prst="rect">
            <a:avLst/>
          </a:prstGeom>
          <a:noFill/>
          <a:ln w="9525">
            <a:noFill/>
            <a:miter lim="800000"/>
            <a:headEnd/>
            <a:tailEnd/>
          </a:ln>
        </p:spPr>
      </p:pic>
      <p:pic>
        <p:nvPicPr>
          <p:cNvPr id="6153" name="Picture 6" descr="C:\Users\Hoffmann\Desktop\gold-star.png"/>
          <p:cNvPicPr>
            <a:picLocks noChangeAspect="1" noChangeArrowheads="1"/>
          </p:cNvPicPr>
          <p:nvPr/>
        </p:nvPicPr>
        <p:blipFill>
          <a:blip r:embed="rId3" cstate="print"/>
          <a:srcRect/>
          <a:stretch>
            <a:fillRect/>
          </a:stretch>
        </p:blipFill>
        <p:spPr bwMode="auto">
          <a:xfrm>
            <a:off x="766763" y="1790700"/>
            <a:ext cx="328612" cy="312738"/>
          </a:xfrm>
          <a:prstGeom prst="rect">
            <a:avLst/>
          </a:prstGeom>
          <a:noFill/>
          <a:ln w="9525">
            <a:noFill/>
            <a:miter lim="800000"/>
            <a:headEnd/>
            <a:tailEnd/>
          </a:ln>
        </p:spPr>
      </p:pic>
      <p:pic>
        <p:nvPicPr>
          <p:cNvPr id="6154" name="Picture 6" descr="C:\Users\Hoffmann\Desktop\gold-star.png"/>
          <p:cNvPicPr>
            <a:picLocks noChangeAspect="1" noChangeArrowheads="1"/>
          </p:cNvPicPr>
          <p:nvPr/>
        </p:nvPicPr>
        <p:blipFill>
          <a:blip r:embed="rId3" cstate="print"/>
          <a:srcRect/>
          <a:stretch>
            <a:fillRect/>
          </a:stretch>
        </p:blipFill>
        <p:spPr bwMode="auto">
          <a:xfrm>
            <a:off x="766763" y="2366963"/>
            <a:ext cx="328612" cy="312737"/>
          </a:xfrm>
          <a:prstGeom prst="rect">
            <a:avLst/>
          </a:prstGeom>
          <a:noFill/>
          <a:ln w="9525">
            <a:noFill/>
            <a:miter lim="800000"/>
            <a:headEnd/>
            <a:tailEnd/>
          </a:ln>
        </p:spPr>
      </p:pic>
      <p:pic>
        <p:nvPicPr>
          <p:cNvPr id="6155" name="Picture 6" descr="C:\Users\Hoffmann\Desktop\gold-star.png"/>
          <p:cNvPicPr>
            <a:picLocks noChangeAspect="1" noChangeArrowheads="1"/>
          </p:cNvPicPr>
          <p:nvPr/>
        </p:nvPicPr>
        <p:blipFill>
          <a:blip r:embed="rId3" cstate="print"/>
          <a:srcRect/>
          <a:stretch>
            <a:fillRect/>
          </a:stretch>
        </p:blipFill>
        <p:spPr bwMode="auto">
          <a:xfrm>
            <a:off x="766763" y="2936875"/>
            <a:ext cx="328612" cy="312738"/>
          </a:xfrm>
          <a:prstGeom prst="rect">
            <a:avLst/>
          </a:prstGeom>
          <a:noFill/>
          <a:ln w="9525">
            <a:noFill/>
            <a:miter lim="800000"/>
            <a:headEnd/>
            <a:tailEnd/>
          </a:ln>
        </p:spPr>
      </p:pic>
      <p:pic>
        <p:nvPicPr>
          <p:cNvPr id="6156" name="Picture 6" descr="C:\Users\Hoffmann\Desktop\gold-star.png"/>
          <p:cNvPicPr>
            <a:picLocks noChangeAspect="1" noChangeArrowheads="1"/>
          </p:cNvPicPr>
          <p:nvPr/>
        </p:nvPicPr>
        <p:blipFill>
          <a:blip r:embed="rId3" cstate="print"/>
          <a:srcRect/>
          <a:stretch>
            <a:fillRect/>
          </a:stretch>
        </p:blipFill>
        <p:spPr bwMode="auto">
          <a:xfrm>
            <a:off x="755650" y="3482975"/>
            <a:ext cx="327025" cy="312738"/>
          </a:xfrm>
          <a:prstGeom prst="rect">
            <a:avLst/>
          </a:prstGeom>
          <a:noFill/>
          <a:ln w="9525">
            <a:noFill/>
            <a:miter lim="800000"/>
            <a:headEnd/>
            <a:tailEnd/>
          </a:ln>
        </p:spPr>
      </p:pic>
      <p:pic>
        <p:nvPicPr>
          <p:cNvPr id="6157" name="Picture 6" descr="C:\Users\Hoffmann\Desktop\gold-star.png"/>
          <p:cNvPicPr>
            <a:picLocks noChangeAspect="1" noChangeArrowheads="1"/>
          </p:cNvPicPr>
          <p:nvPr/>
        </p:nvPicPr>
        <p:blipFill>
          <a:blip r:embed="rId3" cstate="print"/>
          <a:srcRect/>
          <a:stretch>
            <a:fillRect/>
          </a:stretch>
        </p:blipFill>
        <p:spPr bwMode="auto">
          <a:xfrm>
            <a:off x="762000" y="4595813"/>
            <a:ext cx="327025" cy="312737"/>
          </a:xfrm>
          <a:prstGeom prst="rect">
            <a:avLst/>
          </a:prstGeom>
          <a:noFill/>
          <a:ln w="9525">
            <a:noFill/>
            <a:miter lim="800000"/>
            <a:headEnd/>
            <a:tailEnd/>
          </a:ln>
        </p:spPr>
      </p:pic>
      <p:sp>
        <p:nvSpPr>
          <p:cNvPr id="17" name="Rectangle 16"/>
          <p:cNvSpPr/>
          <p:nvPr/>
        </p:nvSpPr>
        <p:spPr>
          <a:xfrm>
            <a:off x="1216025" y="4538663"/>
            <a:ext cx="6761163" cy="400110"/>
          </a:xfrm>
          <a:prstGeom prst="rect">
            <a:avLst/>
          </a:prstGeom>
        </p:spPr>
        <p:txBody>
          <a:bodyPr>
            <a:spAutoFit/>
          </a:bodyPr>
          <a:lstStyle/>
          <a:p>
            <a:pPr fontAlgn="auto">
              <a:spcBef>
                <a:spcPts val="0"/>
              </a:spcBef>
              <a:spcAft>
                <a:spcPts val="0"/>
              </a:spcAft>
              <a:defRPr/>
            </a:pPr>
            <a:r>
              <a:rPr lang="fr-FR" sz="2000" dirty="0">
                <a:latin typeface="+mn-lt"/>
                <a:ea typeface="Times New Roman"/>
              </a:rPr>
              <a:t>Better energy strategies for machines</a:t>
            </a:r>
            <a:endParaRPr lang="fr-FR" sz="2000" dirty="0">
              <a:latin typeface="+mn-lt"/>
            </a:endParaRPr>
          </a:p>
        </p:txBody>
      </p:sp>
      <p:sp>
        <p:nvSpPr>
          <p:cNvPr id="6159" name="Rectangle 17"/>
          <p:cNvSpPr>
            <a:spLocks noChangeArrowheads="1"/>
          </p:cNvSpPr>
          <p:nvPr/>
        </p:nvSpPr>
        <p:spPr bwMode="auto">
          <a:xfrm>
            <a:off x="1211263" y="4005263"/>
            <a:ext cx="7170737" cy="400110"/>
          </a:xfrm>
          <a:prstGeom prst="rect">
            <a:avLst/>
          </a:prstGeom>
          <a:noFill/>
          <a:ln w="9525">
            <a:noFill/>
            <a:miter lim="800000"/>
            <a:headEnd/>
            <a:tailEnd/>
          </a:ln>
        </p:spPr>
        <p:txBody>
          <a:bodyPr wrap="square">
            <a:spAutoFit/>
          </a:bodyPr>
          <a:lstStyle/>
          <a:p>
            <a:pPr marL="342900" indent="-342900"/>
            <a:r>
              <a:rPr lang="fr-FR" sz="2000" dirty="0"/>
              <a:t>Avoids fraud and misuse of machines</a:t>
            </a:r>
            <a:endParaRPr lang="fr-FR" altLang="en-US" sz="2000" dirty="0">
              <a:cs typeface="Times New Roman" pitchFamily="18" charset="0"/>
            </a:endParaRPr>
          </a:p>
        </p:txBody>
      </p:sp>
      <p:sp>
        <p:nvSpPr>
          <p:cNvPr id="21" name="Rectangle 20"/>
          <p:cNvSpPr/>
          <p:nvPr/>
        </p:nvSpPr>
        <p:spPr>
          <a:xfrm>
            <a:off x="6248400" y="571500"/>
            <a:ext cx="2692400" cy="461963"/>
          </a:xfrm>
          <a:prstGeom prst="rect">
            <a:avLst/>
          </a:prstGeom>
          <a:ln/>
        </p:spPr>
        <p:style>
          <a:lnRef idx="3">
            <a:schemeClr val="lt1"/>
          </a:lnRef>
          <a:fillRef idx="1">
            <a:schemeClr val="accent2"/>
          </a:fillRef>
          <a:effectRef idx="1">
            <a:schemeClr val="accent2"/>
          </a:effectRef>
          <a:fontRef idx="minor">
            <a:schemeClr val="lt1"/>
          </a:fontRef>
        </p:style>
        <p:txBody>
          <a:bodyPr wrap="square"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The benefits</a:t>
            </a:r>
            <a:endParaRPr lang="fr-FR" sz="2400" dirty="0">
              <a:solidFill>
                <a:srgbClr val="ADD14C"/>
              </a:solidFill>
              <a:latin typeface="+mj-lt"/>
            </a:endParaRPr>
          </a:p>
        </p:txBody>
      </p:sp>
      <p:sp>
        <p:nvSpPr>
          <p:cNvPr id="18" name="ZoneTexte 17"/>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C9D32-D766-C80E-0B9F-60C01A0F85CA}"/>
            </a:ext>
          </a:extLst>
        </p:cNvPr>
        <p:cNvGrpSpPr/>
        <p:nvPr/>
      </p:nvGrpSpPr>
      <p:grpSpPr>
        <a:xfrm>
          <a:off x="0" y="0"/>
          <a:ext cx="0" cy="0"/>
          <a:chOff x="0" y="0"/>
          <a:chExt cx="0" cy="0"/>
        </a:xfrm>
      </p:grpSpPr>
      <p:sp>
        <p:nvSpPr>
          <p:cNvPr id="10" name="ZoneTexte 9">
            <a:extLst>
              <a:ext uri="{FF2B5EF4-FFF2-40B4-BE49-F238E27FC236}">
                <a16:creationId xmlns:a16="http://schemas.microsoft.com/office/drawing/2014/main" id="{A87E39DC-6195-CB85-76F2-C4AC8C0B5F67}"/>
              </a:ext>
            </a:extLst>
          </p:cNvPr>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4</a:t>
            </a:r>
          </a:p>
        </p:txBody>
      </p:sp>
      <p:sp>
        <p:nvSpPr>
          <p:cNvPr id="2" name="Rectangle 9">
            <a:extLst>
              <a:ext uri="{FF2B5EF4-FFF2-40B4-BE49-F238E27FC236}">
                <a16:creationId xmlns:a16="http://schemas.microsoft.com/office/drawing/2014/main" id="{FFA22BBA-4BDB-0A97-1A87-34D067647194}"/>
              </a:ext>
            </a:extLst>
          </p:cNvPr>
          <p:cNvSpPr>
            <a:spLocks noChangeArrowheads="1"/>
          </p:cNvSpPr>
          <p:nvPr/>
        </p:nvSpPr>
        <p:spPr bwMode="auto">
          <a:xfrm>
            <a:off x="3055032" y="1143000"/>
            <a:ext cx="5903231" cy="4524315"/>
          </a:xfrm>
          <a:prstGeom prst="rect">
            <a:avLst/>
          </a:prstGeom>
          <a:noFill/>
          <a:ln w="9525">
            <a:noFill/>
            <a:miter lim="800000"/>
            <a:headEnd/>
            <a:tailEnd/>
          </a:ln>
        </p:spPr>
        <p:txBody>
          <a:bodyPr wrap="square">
            <a:spAutoFit/>
          </a:bodyPr>
          <a:lstStyle/>
          <a:p>
            <a:pPr marL="342900" indent="-342900" eaLnBrk="1" hangingPunct="1"/>
            <a:r>
              <a:rPr lang="fr-FR" b="1" dirty="0"/>
              <a:t>This connected coin recycler aims to modernize and secure access to the laundromat thanks to a cardless digital system, based on personalized QR codes. It will ensure reliable control of user rights per dwelling/person, simplify management for the manager in charge of the laundromat via an online interface and improve the user experience with a practical, fair system adapted to current needs. The system also incorporates an intelligent magnetic field function that automatically cuts off power to unused machines, thus contributing to energy savings and better control of costs related to electricity consumption.</a:t>
            </a:r>
            <a:endParaRPr lang="fr-FR" altLang="en-US" b="1" dirty="0">
              <a:cs typeface="Times New Roman" pitchFamily="18" charset="0"/>
            </a:endParaRPr>
          </a:p>
        </p:txBody>
      </p:sp>
      <p:sp>
        <p:nvSpPr>
          <p:cNvPr id="7" name="Rectangle 6">
            <a:extLst>
              <a:ext uri="{FF2B5EF4-FFF2-40B4-BE49-F238E27FC236}">
                <a16:creationId xmlns:a16="http://schemas.microsoft.com/office/drawing/2014/main" id="{06E2939B-F0AC-4DC3-CCBC-75B4B30B32CA}"/>
              </a:ext>
            </a:extLst>
          </p:cNvPr>
          <p:cNvSpPr/>
          <p:nvPr/>
        </p:nvSpPr>
        <p:spPr>
          <a:xfrm>
            <a:off x="4800600" y="571500"/>
            <a:ext cx="4140200" cy="461963"/>
          </a:xfrm>
          <a:prstGeom prst="rect">
            <a:avLst/>
          </a:prstGeom>
          <a:ln/>
        </p:spPr>
        <p:style>
          <a:lnRef idx="3">
            <a:schemeClr val="lt1"/>
          </a:lnRef>
          <a:fillRef idx="1">
            <a:schemeClr val="accent2"/>
          </a:fillRef>
          <a:effectRef idx="1">
            <a:schemeClr val="accent2"/>
          </a:effectRef>
          <a:fontRef idx="minor">
            <a:schemeClr val="lt1"/>
          </a:fontRef>
        </p:style>
        <p:txBody>
          <a:bodyPr wrap="square"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Why this coin mechanism?</a:t>
            </a:r>
            <a:endParaRPr lang="fr-FR" sz="2400" dirty="0">
              <a:solidFill>
                <a:srgbClr val="ADD14C"/>
              </a:solidFill>
              <a:latin typeface="+mj-lt"/>
            </a:endParaRPr>
          </a:p>
        </p:txBody>
      </p:sp>
      <p:pic>
        <p:nvPicPr>
          <p:cNvPr id="6" name="Image 5" descr="Une image contenant texte, contrôle, intérieur, boîte&#10;&#10;Le contenu généré par l’IA peut être incorrect.">
            <a:extLst>
              <a:ext uri="{FF2B5EF4-FFF2-40B4-BE49-F238E27FC236}">
                <a16:creationId xmlns:a16="http://schemas.microsoft.com/office/drawing/2014/main" id="{9892ED64-DA1C-F37C-E5F1-F998BE2B59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114484"/>
            <a:ext cx="2848975" cy="3810000"/>
          </a:xfrm>
          <a:prstGeom prst="rect">
            <a:avLst/>
          </a:prstGeom>
        </p:spPr>
      </p:pic>
    </p:spTree>
    <p:extLst>
      <p:ext uri="{BB962C8B-B14F-4D97-AF65-F5344CB8AC3E}">
        <p14:creationId xmlns:p14="http://schemas.microsoft.com/office/powerpoint/2010/main" val="3496164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04986-ED28-1723-241C-29152AE7463B}"/>
            </a:ext>
          </a:extLst>
        </p:cNvPr>
        <p:cNvGrpSpPr/>
        <p:nvPr/>
      </p:nvGrpSpPr>
      <p:grpSpPr>
        <a:xfrm>
          <a:off x="0" y="0"/>
          <a:ext cx="0" cy="0"/>
          <a:chOff x="0" y="0"/>
          <a:chExt cx="0" cy="0"/>
        </a:xfrm>
      </p:grpSpPr>
      <p:sp>
        <p:nvSpPr>
          <p:cNvPr id="10" name="ZoneTexte 9">
            <a:extLst>
              <a:ext uri="{FF2B5EF4-FFF2-40B4-BE49-F238E27FC236}">
                <a16:creationId xmlns:a16="http://schemas.microsoft.com/office/drawing/2014/main" id="{A7035245-945A-1B62-F3AF-D6716F16DB85}"/>
              </a:ext>
            </a:extLst>
          </p:cNvPr>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6</a:t>
            </a:r>
          </a:p>
        </p:txBody>
      </p:sp>
      <p:sp>
        <p:nvSpPr>
          <p:cNvPr id="2" name="Rectangle 9">
            <a:extLst>
              <a:ext uri="{FF2B5EF4-FFF2-40B4-BE49-F238E27FC236}">
                <a16:creationId xmlns:a16="http://schemas.microsoft.com/office/drawing/2014/main" id="{61F0A065-7CB6-0AFF-3543-521C43CCA1E5}"/>
              </a:ext>
            </a:extLst>
          </p:cNvPr>
          <p:cNvSpPr>
            <a:spLocks noChangeArrowheads="1"/>
          </p:cNvSpPr>
          <p:nvPr/>
        </p:nvSpPr>
        <p:spPr bwMode="auto">
          <a:xfrm>
            <a:off x="4734755" y="2514600"/>
            <a:ext cx="2275645" cy="369332"/>
          </a:xfrm>
          <a:prstGeom prst="rect">
            <a:avLst/>
          </a:prstGeom>
          <a:noFill/>
          <a:ln w="9525">
            <a:noFill/>
            <a:miter lim="800000"/>
            <a:headEnd/>
            <a:tailEnd/>
          </a:ln>
        </p:spPr>
        <p:txBody>
          <a:bodyPr wrap="square">
            <a:spAutoFit/>
          </a:bodyPr>
          <a:lstStyle/>
          <a:p>
            <a:pPr marL="342900" indent="-342900" eaLnBrk="1" hangingPunct="1"/>
            <a:r>
              <a:rPr lang="fr-FR" altLang="en-US" b="1" dirty="0">
                <a:cs typeface="Times New Roman" pitchFamily="18" charset="0"/>
              </a:rPr>
              <a:t>QR Code Reader</a:t>
            </a:r>
          </a:p>
        </p:txBody>
      </p:sp>
      <p:sp>
        <p:nvSpPr>
          <p:cNvPr id="7" name="Rectangle 6">
            <a:extLst>
              <a:ext uri="{FF2B5EF4-FFF2-40B4-BE49-F238E27FC236}">
                <a16:creationId xmlns:a16="http://schemas.microsoft.com/office/drawing/2014/main" id="{63E75816-5AE9-643B-8D5D-EAF440A2AD12}"/>
              </a:ext>
            </a:extLst>
          </p:cNvPr>
          <p:cNvSpPr/>
          <p:nvPr/>
        </p:nvSpPr>
        <p:spPr>
          <a:xfrm>
            <a:off x="4826000" y="571500"/>
            <a:ext cx="4114800" cy="461963"/>
          </a:xfrm>
          <a:prstGeom prst="rect">
            <a:avLst/>
          </a:prstGeom>
          <a:ln/>
        </p:spPr>
        <p:style>
          <a:lnRef idx="3">
            <a:schemeClr val="lt1"/>
          </a:lnRef>
          <a:fillRef idx="1">
            <a:schemeClr val="accent2"/>
          </a:fillRef>
          <a:effectRef idx="1">
            <a:schemeClr val="accent2"/>
          </a:effectRef>
          <a:fontRef idx="minor">
            <a:schemeClr val="lt1"/>
          </a:fontRef>
        </p:style>
        <p:txBody>
          <a:bodyPr wrap="square"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QR Code Coin Mechanism:</a:t>
            </a:r>
            <a:endParaRPr lang="fr-FR" sz="2400" dirty="0">
              <a:solidFill>
                <a:srgbClr val="ADD14C"/>
              </a:solidFill>
              <a:latin typeface="+mj-lt"/>
            </a:endParaRPr>
          </a:p>
        </p:txBody>
      </p:sp>
      <p:sp>
        <p:nvSpPr>
          <p:cNvPr id="8" name="Rectangle 9">
            <a:extLst>
              <a:ext uri="{FF2B5EF4-FFF2-40B4-BE49-F238E27FC236}">
                <a16:creationId xmlns:a16="http://schemas.microsoft.com/office/drawing/2014/main" id="{507399D4-C075-070E-9B9C-0FD2F43D97CB}"/>
              </a:ext>
            </a:extLst>
          </p:cNvPr>
          <p:cNvSpPr>
            <a:spLocks noChangeArrowheads="1"/>
          </p:cNvSpPr>
          <p:nvPr/>
        </p:nvSpPr>
        <p:spPr bwMode="auto">
          <a:xfrm>
            <a:off x="4724400" y="3886200"/>
            <a:ext cx="4114800" cy="369332"/>
          </a:xfrm>
          <a:prstGeom prst="rect">
            <a:avLst/>
          </a:prstGeom>
          <a:noFill/>
          <a:ln w="9525">
            <a:noFill/>
            <a:miter lim="800000"/>
            <a:headEnd/>
            <a:tailEnd/>
          </a:ln>
        </p:spPr>
        <p:txBody>
          <a:bodyPr wrap="square">
            <a:spAutoFit/>
          </a:bodyPr>
          <a:lstStyle/>
          <a:p>
            <a:pPr marL="342900" indent="-342900" eaLnBrk="1" hangingPunct="1"/>
            <a:r>
              <a:rPr lang="fr-FR" altLang="en-US" b="1" dirty="0">
                <a:cs typeface="Times New Roman" pitchFamily="18" charset="0"/>
              </a:rPr>
              <a:t>Machine selection buttons</a:t>
            </a:r>
          </a:p>
        </p:txBody>
      </p:sp>
      <p:sp>
        <p:nvSpPr>
          <p:cNvPr id="11" name="Rectangle 9">
            <a:extLst>
              <a:ext uri="{FF2B5EF4-FFF2-40B4-BE49-F238E27FC236}">
                <a16:creationId xmlns:a16="http://schemas.microsoft.com/office/drawing/2014/main" id="{FFAA2B4E-7AD1-94F5-C1F2-604713F38A2A}"/>
              </a:ext>
            </a:extLst>
          </p:cNvPr>
          <p:cNvSpPr>
            <a:spLocks noChangeArrowheads="1"/>
          </p:cNvSpPr>
          <p:nvPr/>
        </p:nvSpPr>
        <p:spPr bwMode="auto">
          <a:xfrm>
            <a:off x="4724400" y="1764268"/>
            <a:ext cx="2895600" cy="369332"/>
          </a:xfrm>
          <a:prstGeom prst="rect">
            <a:avLst/>
          </a:prstGeom>
          <a:noFill/>
          <a:ln w="9525">
            <a:noFill/>
            <a:miter lim="800000"/>
            <a:headEnd/>
            <a:tailEnd/>
          </a:ln>
        </p:spPr>
        <p:txBody>
          <a:bodyPr wrap="square">
            <a:spAutoFit/>
          </a:bodyPr>
          <a:lstStyle/>
          <a:p>
            <a:pPr marL="342900" indent="-342900" eaLnBrk="1" hangingPunct="1"/>
            <a:r>
              <a:rPr lang="fr-FR" altLang="en-US" b="1" dirty="0">
                <a:cs typeface="Times New Roman" pitchFamily="18" charset="0"/>
              </a:rPr>
              <a:t>Illuminated LCD display</a:t>
            </a:r>
          </a:p>
        </p:txBody>
      </p:sp>
      <p:pic>
        <p:nvPicPr>
          <p:cNvPr id="19" name="Image 18" descr="Une image contenant texte, contrôle, Appareils électroniques, intérieur&#10;&#10;Le contenu généré par l’IA peut être incorrect.">
            <a:extLst>
              <a:ext uri="{FF2B5EF4-FFF2-40B4-BE49-F238E27FC236}">
                <a16:creationId xmlns:a16="http://schemas.microsoft.com/office/drawing/2014/main" id="{F1597B0D-FC64-9B7E-5ACF-2953BE6E52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584041"/>
            <a:ext cx="3363281" cy="4484375"/>
          </a:xfrm>
          <a:prstGeom prst="rect">
            <a:avLst/>
          </a:prstGeom>
        </p:spPr>
      </p:pic>
    </p:spTree>
    <p:extLst>
      <p:ext uri="{BB962C8B-B14F-4D97-AF65-F5344CB8AC3E}">
        <p14:creationId xmlns:p14="http://schemas.microsoft.com/office/powerpoint/2010/main" val="1305965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45635-F506-45AF-E6DC-382637EFDD74}"/>
            </a:ext>
          </a:extLst>
        </p:cNvPr>
        <p:cNvGrpSpPr/>
        <p:nvPr/>
      </p:nvGrpSpPr>
      <p:grpSpPr>
        <a:xfrm>
          <a:off x="0" y="0"/>
          <a:ext cx="0" cy="0"/>
          <a:chOff x="0" y="0"/>
          <a:chExt cx="0" cy="0"/>
        </a:xfrm>
      </p:grpSpPr>
      <p:sp>
        <p:nvSpPr>
          <p:cNvPr id="10" name="ZoneTexte 9">
            <a:extLst>
              <a:ext uri="{FF2B5EF4-FFF2-40B4-BE49-F238E27FC236}">
                <a16:creationId xmlns:a16="http://schemas.microsoft.com/office/drawing/2014/main" id="{2E37C5FD-15AD-05AD-B143-B14824C16B4C}"/>
              </a:ext>
            </a:extLst>
          </p:cNvPr>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7</a:t>
            </a:r>
          </a:p>
        </p:txBody>
      </p:sp>
      <p:sp>
        <p:nvSpPr>
          <p:cNvPr id="7" name="Rectangle 6">
            <a:extLst>
              <a:ext uri="{FF2B5EF4-FFF2-40B4-BE49-F238E27FC236}">
                <a16:creationId xmlns:a16="http://schemas.microsoft.com/office/drawing/2014/main" id="{7E5949C5-B011-69F9-98E6-6935711B6213}"/>
              </a:ext>
            </a:extLst>
          </p:cNvPr>
          <p:cNvSpPr/>
          <p:nvPr/>
        </p:nvSpPr>
        <p:spPr>
          <a:xfrm>
            <a:off x="7010400" y="571500"/>
            <a:ext cx="1930400" cy="461963"/>
          </a:xfrm>
          <a:prstGeom prst="rect">
            <a:avLst/>
          </a:prstGeom>
          <a:ln/>
        </p:spPr>
        <p:style>
          <a:lnRef idx="3">
            <a:schemeClr val="lt1"/>
          </a:lnRef>
          <a:fillRef idx="1">
            <a:schemeClr val="accent2"/>
          </a:fillRef>
          <a:effectRef idx="1">
            <a:schemeClr val="accent2"/>
          </a:effectRef>
          <a:fontRef idx="minor">
            <a:schemeClr val="lt1"/>
          </a:fontRef>
        </p:style>
        <p:txBody>
          <a:bodyPr wrap="square"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Step 1</a:t>
            </a:r>
            <a:endParaRPr lang="fr-FR" sz="2400" dirty="0">
              <a:solidFill>
                <a:srgbClr val="ADD14C"/>
              </a:solidFill>
              <a:latin typeface="+mj-lt"/>
            </a:endParaRPr>
          </a:p>
        </p:txBody>
      </p:sp>
      <p:sp>
        <p:nvSpPr>
          <p:cNvPr id="11" name="Rectangle 9">
            <a:extLst>
              <a:ext uri="{FF2B5EF4-FFF2-40B4-BE49-F238E27FC236}">
                <a16:creationId xmlns:a16="http://schemas.microsoft.com/office/drawing/2014/main" id="{BC059E91-7C58-ECA1-862C-126E143D30FA}"/>
              </a:ext>
            </a:extLst>
          </p:cNvPr>
          <p:cNvSpPr>
            <a:spLocks noChangeArrowheads="1"/>
          </p:cNvSpPr>
          <p:nvPr/>
        </p:nvSpPr>
        <p:spPr bwMode="auto">
          <a:xfrm>
            <a:off x="4724400" y="1764268"/>
            <a:ext cx="4419600" cy="923330"/>
          </a:xfrm>
          <a:prstGeom prst="rect">
            <a:avLst/>
          </a:prstGeom>
          <a:noFill/>
          <a:ln w="9525">
            <a:noFill/>
            <a:miter lim="800000"/>
            <a:headEnd/>
            <a:tailEnd/>
          </a:ln>
        </p:spPr>
        <p:txBody>
          <a:bodyPr wrap="square">
            <a:spAutoFit/>
          </a:bodyPr>
          <a:lstStyle/>
          <a:p>
            <a:pPr marL="342900" indent="-342900" eaLnBrk="1" hangingPunct="1"/>
            <a:r>
              <a:rPr lang="fr-FR" altLang="en-US" b="1" dirty="0">
                <a:cs typeface="Times New Roman" pitchFamily="18" charset="0"/>
              </a:rPr>
              <a:t>The user scans his QR Code via his phone or a sheet of paper in front of the camera.</a:t>
            </a:r>
          </a:p>
        </p:txBody>
      </p:sp>
      <p:pic>
        <p:nvPicPr>
          <p:cNvPr id="6" name="Image 5" descr="Une image contenant texte, contrôle, Appareils électroniques, Console de jeu vidéo&#10;&#10;Le contenu généré par l’IA peut être incorrect.">
            <a:extLst>
              <a:ext uri="{FF2B5EF4-FFF2-40B4-BE49-F238E27FC236}">
                <a16:creationId xmlns:a16="http://schemas.microsoft.com/office/drawing/2014/main" id="{653855D8-96D9-109F-411B-5CC7185EB6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1" y="623699"/>
            <a:ext cx="3429000" cy="4481702"/>
          </a:xfrm>
          <a:prstGeom prst="rect">
            <a:avLst/>
          </a:prstGeom>
        </p:spPr>
      </p:pic>
      <p:sp>
        <p:nvSpPr>
          <p:cNvPr id="9" name="Rectangle 9">
            <a:extLst>
              <a:ext uri="{FF2B5EF4-FFF2-40B4-BE49-F238E27FC236}">
                <a16:creationId xmlns:a16="http://schemas.microsoft.com/office/drawing/2014/main" id="{DC21A417-570C-CAB0-D8CB-A33497EEE67C}"/>
              </a:ext>
            </a:extLst>
          </p:cNvPr>
          <p:cNvSpPr>
            <a:spLocks noChangeArrowheads="1"/>
          </p:cNvSpPr>
          <p:nvPr/>
        </p:nvSpPr>
        <p:spPr bwMode="auto">
          <a:xfrm>
            <a:off x="4800600" y="3392269"/>
            <a:ext cx="4419600" cy="646331"/>
          </a:xfrm>
          <a:prstGeom prst="rect">
            <a:avLst/>
          </a:prstGeom>
          <a:noFill/>
          <a:ln w="9525">
            <a:noFill/>
            <a:miter lim="800000"/>
            <a:headEnd/>
            <a:tailEnd/>
          </a:ln>
        </p:spPr>
        <p:txBody>
          <a:bodyPr wrap="square">
            <a:spAutoFit/>
          </a:bodyPr>
          <a:lstStyle/>
          <a:p>
            <a:pPr marL="342900" indent="-342900" eaLnBrk="1" hangingPunct="1"/>
            <a:r>
              <a:rPr lang="fr-FR" altLang="en-US" b="1" dirty="0">
                <a:cs typeface="Times New Roman" pitchFamily="18" charset="0"/>
              </a:rPr>
              <a:t>The coin recycler analyzes and searches for the validity of the QR Code.</a:t>
            </a:r>
          </a:p>
        </p:txBody>
      </p:sp>
    </p:spTree>
    <p:extLst>
      <p:ext uri="{BB962C8B-B14F-4D97-AF65-F5344CB8AC3E}">
        <p14:creationId xmlns:p14="http://schemas.microsoft.com/office/powerpoint/2010/main" val="3044903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1C677-1F0B-C31C-AF45-11C37C21AECC}"/>
            </a:ext>
          </a:extLst>
        </p:cNvPr>
        <p:cNvGrpSpPr/>
        <p:nvPr/>
      </p:nvGrpSpPr>
      <p:grpSpPr>
        <a:xfrm>
          <a:off x="0" y="0"/>
          <a:ext cx="0" cy="0"/>
          <a:chOff x="0" y="0"/>
          <a:chExt cx="0" cy="0"/>
        </a:xfrm>
      </p:grpSpPr>
      <p:sp>
        <p:nvSpPr>
          <p:cNvPr id="10" name="ZoneTexte 9">
            <a:extLst>
              <a:ext uri="{FF2B5EF4-FFF2-40B4-BE49-F238E27FC236}">
                <a16:creationId xmlns:a16="http://schemas.microsoft.com/office/drawing/2014/main" id="{0210EA7A-B32A-6410-E745-9185F2C9B315}"/>
              </a:ext>
            </a:extLst>
          </p:cNvPr>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8</a:t>
            </a:r>
          </a:p>
        </p:txBody>
      </p:sp>
      <p:sp>
        <p:nvSpPr>
          <p:cNvPr id="7" name="Rectangle 6">
            <a:extLst>
              <a:ext uri="{FF2B5EF4-FFF2-40B4-BE49-F238E27FC236}">
                <a16:creationId xmlns:a16="http://schemas.microsoft.com/office/drawing/2014/main" id="{D9582D3E-347A-D34A-789F-41B0103D6BB7}"/>
              </a:ext>
            </a:extLst>
          </p:cNvPr>
          <p:cNvSpPr/>
          <p:nvPr/>
        </p:nvSpPr>
        <p:spPr>
          <a:xfrm>
            <a:off x="7010400" y="571649"/>
            <a:ext cx="1930400" cy="461665"/>
          </a:xfrm>
          <a:prstGeom prst="rect">
            <a:avLst/>
          </a:prstGeom>
          <a:ln/>
        </p:spPr>
        <p:style>
          <a:lnRef idx="3">
            <a:schemeClr val="lt1"/>
          </a:lnRef>
          <a:fillRef idx="1">
            <a:schemeClr val="accent2"/>
          </a:fillRef>
          <a:effectRef idx="1">
            <a:schemeClr val="accent2"/>
          </a:effectRef>
          <a:fontRef idx="minor">
            <a:schemeClr val="lt1"/>
          </a:fontRef>
        </p:style>
        <p:txBody>
          <a:bodyPr wrap="square"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Step 2</a:t>
            </a:r>
            <a:endParaRPr lang="fr-FR" sz="2400" dirty="0">
              <a:solidFill>
                <a:srgbClr val="ADD14C"/>
              </a:solidFill>
              <a:latin typeface="+mj-lt"/>
            </a:endParaRPr>
          </a:p>
        </p:txBody>
      </p:sp>
      <p:sp>
        <p:nvSpPr>
          <p:cNvPr id="11" name="Rectangle 9">
            <a:extLst>
              <a:ext uri="{FF2B5EF4-FFF2-40B4-BE49-F238E27FC236}">
                <a16:creationId xmlns:a16="http://schemas.microsoft.com/office/drawing/2014/main" id="{70137A0A-4FBE-9516-9A84-6D6062022FDD}"/>
              </a:ext>
            </a:extLst>
          </p:cNvPr>
          <p:cNvSpPr>
            <a:spLocks noChangeArrowheads="1"/>
          </p:cNvSpPr>
          <p:nvPr/>
        </p:nvSpPr>
        <p:spPr bwMode="auto">
          <a:xfrm>
            <a:off x="4648200" y="1673304"/>
            <a:ext cx="4419600" cy="1477328"/>
          </a:xfrm>
          <a:prstGeom prst="rect">
            <a:avLst/>
          </a:prstGeom>
          <a:noFill/>
          <a:ln w="9525">
            <a:noFill/>
            <a:miter lim="800000"/>
            <a:headEnd/>
            <a:tailEnd/>
          </a:ln>
        </p:spPr>
        <p:txBody>
          <a:bodyPr wrap="square">
            <a:spAutoFit/>
          </a:bodyPr>
          <a:lstStyle/>
          <a:p>
            <a:pPr marL="342900" indent="-342900" eaLnBrk="1" hangingPunct="1"/>
            <a:r>
              <a:rPr lang="fr-FR" altLang="en-US" b="1" dirty="0">
                <a:cs typeface="Times New Roman" pitchFamily="18" charset="0"/>
              </a:rPr>
              <a:t>The QR Code has been recognized, the software updates the number of credits if necessary in the database and then the screen displays the number of available credits.</a:t>
            </a:r>
          </a:p>
        </p:txBody>
      </p:sp>
      <p:sp>
        <p:nvSpPr>
          <p:cNvPr id="9" name="Rectangle 9">
            <a:extLst>
              <a:ext uri="{FF2B5EF4-FFF2-40B4-BE49-F238E27FC236}">
                <a16:creationId xmlns:a16="http://schemas.microsoft.com/office/drawing/2014/main" id="{67C682AC-6E9D-F8AE-1DA8-C5839A7FACCD}"/>
              </a:ext>
            </a:extLst>
          </p:cNvPr>
          <p:cNvSpPr>
            <a:spLocks noChangeArrowheads="1"/>
          </p:cNvSpPr>
          <p:nvPr/>
        </p:nvSpPr>
        <p:spPr bwMode="auto">
          <a:xfrm>
            <a:off x="4800600" y="3697069"/>
            <a:ext cx="4419600" cy="646331"/>
          </a:xfrm>
          <a:prstGeom prst="rect">
            <a:avLst/>
          </a:prstGeom>
          <a:noFill/>
          <a:ln w="9525">
            <a:noFill/>
            <a:miter lim="800000"/>
            <a:headEnd/>
            <a:tailEnd/>
          </a:ln>
        </p:spPr>
        <p:txBody>
          <a:bodyPr wrap="square">
            <a:spAutoFit/>
          </a:bodyPr>
          <a:lstStyle/>
          <a:p>
            <a:pPr marL="342900" indent="-342900" eaLnBrk="1" hangingPunct="1"/>
            <a:r>
              <a:rPr lang="fr-FR" altLang="en-US" b="1" dirty="0">
                <a:cs typeface="Times New Roman" pitchFamily="18" charset="0"/>
              </a:rPr>
              <a:t>The user chooses the number of the machine to be used.</a:t>
            </a:r>
          </a:p>
        </p:txBody>
      </p:sp>
      <p:pic>
        <p:nvPicPr>
          <p:cNvPr id="3" name="Image 2" descr="Une image contenant texte, mur, Appareils électroniques, contrôle&#10;&#10;Le contenu généré par l’IA peut être incorrect.">
            <a:extLst>
              <a:ext uri="{FF2B5EF4-FFF2-40B4-BE49-F238E27FC236}">
                <a16:creationId xmlns:a16="http://schemas.microsoft.com/office/drawing/2014/main" id="{96634375-0A7D-4B62-550E-444278DD85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725" y="571500"/>
            <a:ext cx="3401276" cy="4533900"/>
          </a:xfrm>
          <a:prstGeom prst="rect">
            <a:avLst/>
          </a:prstGeom>
        </p:spPr>
      </p:pic>
    </p:spTree>
    <p:extLst>
      <p:ext uri="{BB962C8B-B14F-4D97-AF65-F5344CB8AC3E}">
        <p14:creationId xmlns:p14="http://schemas.microsoft.com/office/powerpoint/2010/main" val="2825348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70833-D58F-42E7-A216-AB3A3A01C757}"/>
            </a:ext>
          </a:extLst>
        </p:cNvPr>
        <p:cNvGrpSpPr/>
        <p:nvPr/>
      </p:nvGrpSpPr>
      <p:grpSpPr>
        <a:xfrm>
          <a:off x="0" y="0"/>
          <a:ext cx="0" cy="0"/>
          <a:chOff x="0" y="0"/>
          <a:chExt cx="0" cy="0"/>
        </a:xfrm>
      </p:grpSpPr>
      <p:sp>
        <p:nvSpPr>
          <p:cNvPr id="10" name="ZoneTexte 9">
            <a:extLst>
              <a:ext uri="{FF2B5EF4-FFF2-40B4-BE49-F238E27FC236}">
                <a16:creationId xmlns:a16="http://schemas.microsoft.com/office/drawing/2014/main" id="{EB64CBC5-777D-0CC8-3515-B13E34B8615A}"/>
              </a:ext>
            </a:extLst>
          </p:cNvPr>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9</a:t>
            </a:r>
          </a:p>
        </p:txBody>
      </p:sp>
      <p:sp>
        <p:nvSpPr>
          <p:cNvPr id="7" name="Rectangle 6">
            <a:extLst>
              <a:ext uri="{FF2B5EF4-FFF2-40B4-BE49-F238E27FC236}">
                <a16:creationId xmlns:a16="http://schemas.microsoft.com/office/drawing/2014/main" id="{7C91EBA6-CDFF-B449-6042-2C759810E919}"/>
              </a:ext>
            </a:extLst>
          </p:cNvPr>
          <p:cNvSpPr/>
          <p:nvPr/>
        </p:nvSpPr>
        <p:spPr>
          <a:xfrm>
            <a:off x="7010400" y="571649"/>
            <a:ext cx="1930400" cy="461665"/>
          </a:xfrm>
          <a:prstGeom prst="rect">
            <a:avLst/>
          </a:prstGeom>
          <a:ln/>
        </p:spPr>
        <p:style>
          <a:lnRef idx="3">
            <a:schemeClr val="lt1"/>
          </a:lnRef>
          <a:fillRef idx="1">
            <a:schemeClr val="accent2"/>
          </a:fillRef>
          <a:effectRef idx="1">
            <a:schemeClr val="accent2"/>
          </a:effectRef>
          <a:fontRef idx="minor">
            <a:schemeClr val="lt1"/>
          </a:fontRef>
        </p:style>
        <p:txBody>
          <a:bodyPr wrap="square"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Step 3</a:t>
            </a:r>
            <a:endParaRPr lang="fr-FR" sz="2400" dirty="0">
              <a:solidFill>
                <a:srgbClr val="ADD14C"/>
              </a:solidFill>
              <a:latin typeface="+mj-lt"/>
            </a:endParaRPr>
          </a:p>
        </p:txBody>
      </p:sp>
      <p:sp>
        <p:nvSpPr>
          <p:cNvPr id="11" name="Rectangle 9">
            <a:extLst>
              <a:ext uri="{FF2B5EF4-FFF2-40B4-BE49-F238E27FC236}">
                <a16:creationId xmlns:a16="http://schemas.microsoft.com/office/drawing/2014/main" id="{CCCDA0E0-8B05-71E5-9D64-5AEF56506570}"/>
              </a:ext>
            </a:extLst>
          </p:cNvPr>
          <p:cNvSpPr>
            <a:spLocks noChangeArrowheads="1"/>
          </p:cNvSpPr>
          <p:nvPr/>
        </p:nvSpPr>
        <p:spPr bwMode="auto">
          <a:xfrm>
            <a:off x="4648200" y="1673304"/>
            <a:ext cx="4419600" cy="1200329"/>
          </a:xfrm>
          <a:prstGeom prst="rect">
            <a:avLst/>
          </a:prstGeom>
          <a:noFill/>
          <a:ln w="9525">
            <a:noFill/>
            <a:miter lim="800000"/>
            <a:headEnd/>
            <a:tailEnd/>
          </a:ln>
        </p:spPr>
        <p:txBody>
          <a:bodyPr wrap="square">
            <a:spAutoFit/>
          </a:bodyPr>
          <a:lstStyle/>
          <a:p>
            <a:pPr marL="342900" indent="-342900" eaLnBrk="1" hangingPunct="1"/>
            <a:r>
              <a:rPr lang="fr-FR" altLang="en-US" b="1" dirty="0">
                <a:cs typeface="Times New Roman" pitchFamily="18" charset="0"/>
              </a:rPr>
              <a:t>Machine N°3 is selected, the coin recycler debits the credit, updates the online database and returns to his home screen.</a:t>
            </a:r>
          </a:p>
        </p:txBody>
      </p:sp>
      <p:pic>
        <p:nvPicPr>
          <p:cNvPr id="4" name="Image 3" descr="Une image contenant texte, contrôle, Appareils électroniques, Console de jeu vidéo&#10;&#10;Le contenu généré par l’IA peut être incorrect.">
            <a:extLst>
              <a:ext uri="{FF2B5EF4-FFF2-40B4-BE49-F238E27FC236}">
                <a16:creationId xmlns:a16="http://schemas.microsoft.com/office/drawing/2014/main" id="{90124237-AAAE-F521-7CB9-5A285DAF61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1" y="566420"/>
            <a:ext cx="3352800" cy="4489399"/>
          </a:xfrm>
          <a:prstGeom prst="rect">
            <a:avLst/>
          </a:prstGeom>
        </p:spPr>
      </p:pic>
    </p:spTree>
    <p:extLst>
      <p:ext uri="{BB962C8B-B14F-4D97-AF65-F5344CB8AC3E}">
        <p14:creationId xmlns:p14="http://schemas.microsoft.com/office/powerpoint/2010/main" val="884666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12489-24E3-385D-9666-20E5162F8736}"/>
            </a:ext>
          </a:extLst>
        </p:cNvPr>
        <p:cNvGrpSpPr/>
        <p:nvPr/>
      </p:nvGrpSpPr>
      <p:grpSpPr>
        <a:xfrm>
          <a:off x="0" y="0"/>
          <a:ext cx="0" cy="0"/>
          <a:chOff x="0" y="0"/>
          <a:chExt cx="0" cy="0"/>
        </a:xfrm>
      </p:grpSpPr>
      <p:sp>
        <p:nvSpPr>
          <p:cNvPr id="10" name="ZoneTexte 9">
            <a:extLst>
              <a:ext uri="{FF2B5EF4-FFF2-40B4-BE49-F238E27FC236}">
                <a16:creationId xmlns:a16="http://schemas.microsoft.com/office/drawing/2014/main" id="{E5A6D508-952A-6A87-B3C5-D42AA4DB582A}"/>
              </a:ext>
            </a:extLst>
          </p:cNvPr>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10</a:t>
            </a:r>
          </a:p>
        </p:txBody>
      </p:sp>
      <p:sp>
        <p:nvSpPr>
          <p:cNvPr id="11" name="Rectangle 9">
            <a:extLst>
              <a:ext uri="{FF2B5EF4-FFF2-40B4-BE49-F238E27FC236}">
                <a16:creationId xmlns:a16="http://schemas.microsoft.com/office/drawing/2014/main" id="{D1C2070D-5CDD-7BEF-D45B-E4FFDF97C2D8}"/>
              </a:ext>
            </a:extLst>
          </p:cNvPr>
          <p:cNvSpPr>
            <a:spLocks noChangeArrowheads="1"/>
          </p:cNvSpPr>
          <p:nvPr/>
        </p:nvSpPr>
        <p:spPr bwMode="auto">
          <a:xfrm>
            <a:off x="4648200" y="1673304"/>
            <a:ext cx="4419600" cy="2862322"/>
          </a:xfrm>
          <a:prstGeom prst="rect">
            <a:avLst/>
          </a:prstGeom>
          <a:noFill/>
          <a:ln w="9525">
            <a:noFill/>
            <a:miter lim="800000"/>
            <a:headEnd/>
            <a:tailEnd/>
          </a:ln>
        </p:spPr>
        <p:txBody>
          <a:bodyPr wrap="square">
            <a:spAutoFit/>
          </a:bodyPr>
          <a:lstStyle/>
          <a:p>
            <a:pPr marL="342900" indent="-342900" eaLnBrk="1" hangingPunct="1"/>
            <a:r>
              <a:rPr lang="fr-FR" altLang="en-US" b="1" dirty="0">
                <a:cs typeface="Times New Roman" pitchFamily="18" charset="0"/>
              </a:rPr>
              <a:t>If the user selects a machine that is already in use, the coin recycler detects it and displays it by asking to select another machine without having debited the previous selection.</a:t>
            </a:r>
          </a:p>
          <a:p>
            <a:pPr marL="342900" indent="-342900" eaLnBrk="1" hangingPunct="1"/>
            <a:endParaRPr lang="fr-FR" altLang="en-US" b="1" dirty="0">
              <a:cs typeface="Times New Roman" pitchFamily="18" charset="0"/>
            </a:endParaRPr>
          </a:p>
          <a:p>
            <a:pPr marL="342900" indent="-342900" eaLnBrk="1" hangingPunct="1"/>
            <a:r>
              <a:rPr lang="fr-FR" altLang="en-US" b="1" dirty="0">
                <a:cs typeface="Times New Roman" pitchFamily="18" charset="0"/>
              </a:rPr>
              <a:t>If the user does not select anything, the system cancels and returns to the main screen.</a:t>
            </a:r>
          </a:p>
        </p:txBody>
      </p:sp>
      <p:pic>
        <p:nvPicPr>
          <p:cNvPr id="3" name="Image 2" descr="Une image contenant texte, Électroménager, intérieur, contrôle&#10;&#10;Le contenu généré par l’IA peut être incorrect.">
            <a:extLst>
              <a:ext uri="{FF2B5EF4-FFF2-40B4-BE49-F238E27FC236}">
                <a16:creationId xmlns:a16="http://schemas.microsoft.com/office/drawing/2014/main" id="{A8D046AF-7D9C-FF58-55D0-6D4ED61369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624865"/>
            <a:ext cx="3429001" cy="4478275"/>
          </a:xfrm>
          <a:prstGeom prst="rect">
            <a:avLst/>
          </a:prstGeom>
        </p:spPr>
      </p:pic>
      <p:sp>
        <p:nvSpPr>
          <p:cNvPr id="5" name="Rectangle 4">
            <a:extLst>
              <a:ext uri="{FF2B5EF4-FFF2-40B4-BE49-F238E27FC236}">
                <a16:creationId xmlns:a16="http://schemas.microsoft.com/office/drawing/2014/main" id="{E6E8077C-F6D7-4951-3106-EF360D76F725}"/>
              </a:ext>
            </a:extLst>
          </p:cNvPr>
          <p:cNvSpPr/>
          <p:nvPr/>
        </p:nvSpPr>
        <p:spPr>
          <a:xfrm>
            <a:off x="7010400" y="571649"/>
            <a:ext cx="1930400" cy="461665"/>
          </a:xfrm>
          <a:prstGeom prst="rect">
            <a:avLst/>
          </a:prstGeom>
          <a:ln/>
        </p:spPr>
        <p:style>
          <a:lnRef idx="3">
            <a:schemeClr val="lt1"/>
          </a:lnRef>
          <a:fillRef idx="1">
            <a:schemeClr val="accent2"/>
          </a:fillRef>
          <a:effectRef idx="1">
            <a:schemeClr val="accent2"/>
          </a:effectRef>
          <a:fontRef idx="minor">
            <a:schemeClr val="lt1"/>
          </a:fontRef>
        </p:style>
        <p:txBody>
          <a:bodyPr wrap="square"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Detection</a:t>
            </a:r>
            <a:endParaRPr lang="fr-FR" sz="2400" dirty="0">
              <a:solidFill>
                <a:srgbClr val="ADD14C"/>
              </a:solidFill>
              <a:latin typeface="+mj-lt"/>
            </a:endParaRPr>
          </a:p>
        </p:txBody>
      </p:sp>
    </p:spTree>
    <p:extLst>
      <p:ext uri="{BB962C8B-B14F-4D97-AF65-F5344CB8AC3E}">
        <p14:creationId xmlns:p14="http://schemas.microsoft.com/office/powerpoint/2010/main" val="23561421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SFLASH" val="C:\Documents and Settings\Pierre\Bureau\Pierre\AVOB\PFE\Images\animation_avob.swf"/>
  <p:tag name="WSFLAPOS" val="before"/>
  <p:tag name="WSNEWSLIDE" val=" No"/>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688</TotalTime>
  <Words>583</Words>
  <Application>Microsoft Office PowerPoint</Application>
  <PresentationFormat>Affichage à l'écran (4:3)</PresentationFormat>
  <Paragraphs>76</Paragraphs>
  <Slides>14</Slides>
  <Notes>14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Calibri</vt:lpstr>
      <vt:lpstr>Times New Roman</vt:lpstr>
      <vt:lpstr>Verdana</vt:lpstr>
      <vt:lpstr>Default Design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dc:creator>
  <cp:lastModifiedBy>Alexander Hoffmann</cp:lastModifiedBy>
  <cp:revision>152</cp:revision>
  <cp:lastPrinted>1601-01-01T00:00:00Z</cp:lastPrinted>
  <dcterms:created xsi:type="dcterms:W3CDTF">1601-01-01T00:00:00Z</dcterms:created>
  <dcterms:modified xsi:type="dcterms:W3CDTF">2025-06-28T04:00:38Z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