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59" r:id="rId3"/>
    <p:sldId id="272" r:id="rId4"/>
    <p:sldId id="260" r:id="rId5"/>
    <p:sldId id="263" r:id="rId6"/>
    <p:sldId id="276" r:id="rId7"/>
    <p:sldId id="264" r:id="rId8"/>
    <p:sldId id="267" r:id="rId9"/>
    <p:sldId id="268" r:id="rId10"/>
    <p:sldId id="269" r:id="rId11"/>
    <p:sldId id="270" r:id="rId12"/>
    <p:sldId id="265" r:id="rId13"/>
    <p:sldId id="266" r:id="rId14"/>
    <p:sldId id="283" r:id="rId15"/>
    <p:sldId id="282" r:id="rId16"/>
    <p:sldId id="281" r:id="rId17"/>
    <p:sldId id="274" r:id="rId18"/>
    <p:sldId id="280" r:id="rId19"/>
    <p:sldId id="275" r:id="rId20"/>
    <p:sldId id="273" r:id="rId21"/>
    <p:sldId id="261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4660"/>
  </p:normalViewPr>
  <p:slideViewPr>
    <p:cSldViewPr>
      <p:cViewPr varScale="1">
        <p:scale>
          <a:sx n="63" d="100"/>
          <a:sy n="63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91D92C-B30A-4809-8C76-0D4DA8A76D94}" type="datetimeFigureOut">
              <a:rPr lang="fr-FR"/>
              <a:pPr>
                <a:defRPr/>
              </a:pPr>
              <a:t>28/06/2025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82AB576-B02B-4522-91E8-6500390307B5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05053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1F5DF9-0B6D-4F2B-B00F-47FB87097204}" type="slidenum">
              <a:rPr lang="fr-FR" altLang="en-US" smtClean="0">
                <a:latin typeface="Arial" pitchFamily="34" charset="0"/>
              </a:rPr>
              <a:pPr/>
              <a:t>1</a:t>
            </a:fld>
            <a:endParaRPr lang="fr-FR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47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BCE98E-9E09-498C-B326-1BE872D80F5D}" type="slidenum">
              <a:rPr lang="fr-FR" altLang="en-US" smtClean="0">
                <a:latin typeface="Arial" pitchFamily="34" charset="0"/>
              </a:rPr>
              <a:pPr/>
              <a:t>10</a:t>
            </a:fld>
            <a:endParaRPr lang="fr-FR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68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3B3C61-92DF-4679-9A52-AC8FCFB0CF35}" type="slidenum">
              <a:rPr lang="fr-FR" altLang="en-US" smtClean="0">
                <a:latin typeface="Arial" pitchFamily="34" charset="0"/>
              </a:rPr>
              <a:pPr/>
              <a:t>11</a:t>
            </a:fld>
            <a:endParaRPr lang="fr-FR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30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DEBBE0-F756-463D-980B-F17BEDA4344A}" type="slidenum">
              <a:rPr lang="fr-FR" altLang="en-US" smtClean="0">
                <a:latin typeface="Arial" pitchFamily="34" charset="0"/>
              </a:rPr>
              <a:pPr/>
              <a:t>12</a:t>
            </a:fld>
            <a:endParaRPr lang="fr-FR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306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017784-B810-41A9-8ED8-27E672C3C40B}" type="slidenum">
              <a:rPr lang="fr-FR" altLang="en-US" smtClean="0">
                <a:latin typeface="Arial" pitchFamily="34" charset="0"/>
              </a:rPr>
              <a:pPr/>
              <a:t>13</a:t>
            </a:fld>
            <a:endParaRPr lang="fr-FR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9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CA4BE4-73A0-4BE9-936E-7815AD3A8D89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101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421159-DA3D-43BE-B8BC-6657D0E636E8}" type="slidenum">
              <a:rPr lang="fr-FR" altLang="en-US" smtClean="0">
                <a:latin typeface="Arial" pitchFamily="34" charset="0"/>
              </a:rPr>
              <a:pPr/>
              <a:t>8</a:t>
            </a:fld>
            <a:endParaRPr lang="fr-FR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59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AA0431-EB04-4664-9454-99DE0B43E772}" type="slidenum">
              <a:rPr lang="fr-FR" altLang="en-US" smtClean="0">
                <a:latin typeface="Arial" pitchFamily="34" charset="0"/>
              </a:rPr>
              <a:pPr/>
              <a:t>9</a:t>
            </a:fld>
            <a:endParaRPr lang="fr-FR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9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3650E-A847-4D2E-9D39-D43DF9664C1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BA9AB-6EA0-43D4-BB9A-6410F9136427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D5867-041D-48B6-A85A-A735A4BCB04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CA473-A2C0-47AB-A7A7-CFE27AD379C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5E70C-2822-475F-A52B-2BC769013C2B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87B1A-EF97-487E-8948-16C7D73C1398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53D33-C9CE-4028-89F9-8AC20D4E1D0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CC3A6-2384-419C-8C55-8E063B26ECF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76C3F-6FED-4304-97DB-5FB5BCD32DC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2256A-E633-499B-9EF5-1079515E5BFD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3ABBC-4443-4245-ADAD-9177AF93792D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B991CF4E-38A8-4A8E-936B-10B6EB8979CE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people/details?id=116655062038919749564" TargetMode="External"/><Relationship Id="rId3" Type="http://schemas.openxmlformats.org/officeDocument/2006/relationships/hyperlink" Target="https://play.google.com/store/people/details?id=104237942462070518369" TargetMode="External"/><Relationship Id="rId7" Type="http://schemas.openxmlformats.org/officeDocument/2006/relationships/hyperlink" Target="https://play.google.com/store/people/details?id=111507782800109901211" TargetMode="External"/><Relationship Id="rId2" Type="http://schemas.openxmlformats.org/officeDocument/2006/relationships/hyperlink" Target="https://play.google.com/store/people/details?id=1044253826544398574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.google.com/store/people/details?id=102183211613483946800" TargetMode="External"/><Relationship Id="rId5" Type="http://schemas.openxmlformats.org/officeDocument/2006/relationships/hyperlink" Target="https://play.google.com/store/people/details?id=108821710041900369039" TargetMode="External"/><Relationship Id="rId4" Type="http://schemas.openxmlformats.org/officeDocument/2006/relationships/hyperlink" Target="https://play.google.com/store/people/details?id=107935868846605075409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hyperlink" Target="http://www.saveeapp.com/press/telematin.mov" TargetMode="External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hyperlink" Target="http://www.saveeapp.com/press/fr3centre.wmv" TargetMode="External"/><Relationship Id="rId5" Type="http://schemas.openxmlformats.org/officeDocument/2006/relationships/image" Target="../media/image36.jpe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fee.ai/" TargetMode="External"/><Relationship Id="rId5" Type="http://schemas.openxmlformats.org/officeDocument/2006/relationships/hyperlink" Target="mailto:info@lifee.ai" TargetMode="Externa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04800" y="1371600"/>
            <a:ext cx="2286000" cy="66040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3399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lt1"/>
                </a:solidFill>
                <a:latin typeface="+mn-lt"/>
              </a:rPr>
              <a:t>Double the battery life...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763000" y="65532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sp>
        <p:nvSpPr>
          <p:cNvPr id="3" name="ZoneTexte 7"/>
          <p:cNvSpPr txBox="1">
            <a:spLocks noChangeArrowheads="1"/>
          </p:cNvSpPr>
          <p:nvPr/>
        </p:nvSpPr>
        <p:spPr bwMode="auto">
          <a:xfrm>
            <a:off x="6553200" y="3810000"/>
            <a:ext cx="2286000" cy="6604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001747"/>
              </a:gs>
            </a:gsLst>
            <a:lin ang="5400000" scaled="1"/>
          </a:gra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lt1"/>
                </a:solidFill>
                <a:latin typeface="+mn-lt"/>
              </a:rPr>
              <a:t>And optimize its performance...</a:t>
            </a:r>
          </a:p>
        </p:txBody>
      </p:sp>
      <p:pic>
        <p:nvPicPr>
          <p:cNvPr id="4" name="Image 3" descr="Une image contenant Appareils électroniques, Téléphone mobile, gadget, Appareil de communication&#10;&#10;Le contenu généré par l’IA peut être incorrect.">
            <a:extLst>
              <a:ext uri="{FF2B5EF4-FFF2-40B4-BE49-F238E27FC236}">
                <a16:creationId xmlns:a16="http://schemas.microsoft.com/office/drawing/2014/main" id="{52A2A9F3-A2CC-CD3C-1CA1-2BA5CC508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38200"/>
            <a:ext cx="33713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763000" y="65532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0200" y="588317"/>
            <a:ext cx="3530600" cy="461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2400" dirty="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Power Manager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" y="2114550"/>
            <a:ext cx="5105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b="1" dirty="0"/>
              <a:t>Your phone doesn't need to run at full power constantly, which is why Lifee analyzes consumption in real time and automatically adjusts it.</a:t>
            </a:r>
          </a:p>
          <a:p>
            <a:r>
              <a:rPr lang="fr-FR" altLang="en-US" dirty="0"/>
              <a:t>This allows you to fine-tune the energy saving according to your needs.</a:t>
            </a:r>
          </a:p>
        </p:txBody>
      </p:sp>
      <p:pic>
        <p:nvPicPr>
          <p:cNvPr id="2" name="Picture 7" descr="C:\KAR\Android\site\img\en\power.png">
            <a:extLst>
              <a:ext uri="{FF2B5EF4-FFF2-40B4-BE49-F238E27FC236}">
                <a16:creationId xmlns:a16="http://schemas.microsoft.com/office/drawing/2014/main" id="{963D1D0E-749E-306E-5FF7-926F87FBE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371600"/>
            <a:ext cx="289560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763000" y="65532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</a:p>
        </p:txBody>
      </p:sp>
      <p:sp>
        <p:nvSpPr>
          <p:cNvPr id="4" name="Rectangle 3"/>
          <p:cNvSpPr/>
          <p:nvPr/>
        </p:nvSpPr>
        <p:spPr>
          <a:xfrm>
            <a:off x="5638800" y="571500"/>
            <a:ext cx="3302000" cy="461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2400" dirty="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Widget on the screen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881188"/>
            <a:ext cx="51054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 err="1">
                <a:latin typeface="+mj-lt"/>
              </a:rPr>
              <a:t>Lifee has a widget that can be placed on the phone's home screen.</a:t>
            </a:r>
          </a:p>
          <a:p>
            <a:pPr>
              <a:defRPr/>
            </a:pPr>
            <a:r>
              <a:rPr lang="en-US" altLang="en-US" dirty="0">
                <a:latin typeface="+mj-lt"/>
              </a:rPr>
              <a:t>This widget brings together the most common features of Lifee. You can optimize the phone's memory with just 1 click by pressing the appropriate green button. You can choose the mode of consumption of the phone (Powerful, </a:t>
            </a:r>
            <a:r>
              <a:rPr lang="en-US" altLang="en-US" dirty="0"/>
              <a:t>Normal, Economical).</a:t>
            </a:r>
            <a:endParaRPr lang="en-US" altLang="en-US" dirty="0">
              <a:latin typeface="+mj-lt"/>
            </a:endParaRPr>
          </a:p>
        </p:txBody>
      </p:sp>
      <p:pic>
        <p:nvPicPr>
          <p:cNvPr id="11" name="Image 10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02504A3E-9AA7-29C2-F275-C678CCA32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31" y="1752600"/>
            <a:ext cx="2999137" cy="23083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5"/>
          <p:cNvSpPr txBox="1">
            <a:spLocks noChangeArrowheads="1"/>
          </p:cNvSpPr>
          <p:nvPr/>
        </p:nvSpPr>
        <p:spPr bwMode="auto">
          <a:xfrm>
            <a:off x="1219200" y="4333875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en-US" b="1"/>
              <a:t>Memory management, intelligent power regulation, real-time synchronization with applications, widget on the home screen...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763000" y="65532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8800" y="571500"/>
            <a:ext cx="3302000" cy="461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2400" dirty="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Maximum savings</a:t>
            </a:r>
          </a:p>
        </p:txBody>
      </p:sp>
      <p:pic>
        <p:nvPicPr>
          <p:cNvPr id="3" name="Picture 10" descr="C:\KAR\Android\impression\EN\Phone\Sync.png">
            <a:extLst>
              <a:ext uri="{FF2B5EF4-FFF2-40B4-BE49-F238E27FC236}">
                <a16:creationId xmlns:a16="http://schemas.microsoft.com/office/drawing/2014/main" id="{7037DF86-FD1F-3BC2-3A08-53EF38895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11288"/>
            <a:ext cx="137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C:\KAR\Android\impression\EN\Phone\Power.png">
            <a:extLst>
              <a:ext uri="{FF2B5EF4-FFF2-40B4-BE49-F238E27FC236}">
                <a16:creationId xmlns:a16="http://schemas.microsoft.com/office/drawing/2014/main" id="{0432AC3B-5E01-C25F-905D-4D6D81933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411288"/>
            <a:ext cx="137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C:\KAR\Android\impression\EN\Phone\Memory.png">
            <a:extLst>
              <a:ext uri="{FF2B5EF4-FFF2-40B4-BE49-F238E27FC236}">
                <a16:creationId xmlns:a16="http://schemas.microsoft.com/office/drawing/2014/main" id="{BDBF0647-E2C2-8D66-C99B-B06556DF0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411288"/>
            <a:ext cx="137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Une image contenant texte, capture d’écran, logiciel, Système d’exploitation&#10;&#10;Le contenu généré par l’IA peut être incorrect.">
            <a:extLst>
              <a:ext uri="{FF2B5EF4-FFF2-40B4-BE49-F238E27FC236}">
                <a16:creationId xmlns:a16="http://schemas.microsoft.com/office/drawing/2014/main" id="{DB954579-A4D3-56BB-B533-AD28554A6B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421872"/>
            <a:ext cx="1371600" cy="24366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763000" y="65532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0" y="571500"/>
            <a:ext cx="2540000" cy="461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bg1"/>
                </a:solidFill>
                <a:latin typeface="+mj-lt"/>
                <a:cs typeface="Verdana"/>
              </a:rPr>
              <a:t>Result</a:t>
            </a:r>
            <a:endParaRPr lang="fr-FR" sz="2400" dirty="0">
              <a:solidFill>
                <a:srgbClr val="ADD14C"/>
              </a:solidFill>
              <a:latin typeface="+mj-lt"/>
            </a:endParaRPr>
          </a:p>
        </p:txBody>
      </p:sp>
      <p:sp>
        <p:nvSpPr>
          <p:cNvPr id="13316" name="ZoneTexte 11"/>
          <p:cNvSpPr txBox="1">
            <a:spLocks noChangeArrowheads="1"/>
          </p:cNvSpPr>
          <p:nvPr/>
        </p:nvSpPr>
        <p:spPr bwMode="auto">
          <a:xfrm>
            <a:off x="2438400" y="2209800"/>
            <a:ext cx="914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9600"/>
              <a:t>+</a:t>
            </a:r>
          </a:p>
        </p:txBody>
      </p:sp>
      <p:sp>
        <p:nvSpPr>
          <p:cNvPr id="13318" name="ZoneTexte 13"/>
          <p:cNvSpPr txBox="1">
            <a:spLocks noChangeArrowheads="1"/>
          </p:cNvSpPr>
          <p:nvPr/>
        </p:nvSpPr>
        <p:spPr bwMode="auto">
          <a:xfrm>
            <a:off x="6248400" y="2209800"/>
            <a:ext cx="914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9600"/>
              <a:t>=</a:t>
            </a:r>
          </a:p>
        </p:txBody>
      </p:sp>
      <p:pic>
        <p:nvPicPr>
          <p:cNvPr id="13319" name="Picture 10" descr="http://www.apkdad.com/wp-content/uploads/2013/01/Battery-Indicator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676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ZoneTexte 16"/>
          <p:cNvSpPr txBox="1">
            <a:spLocks noChangeArrowheads="1"/>
          </p:cNvSpPr>
          <p:nvPr/>
        </p:nvSpPr>
        <p:spPr bwMode="auto">
          <a:xfrm>
            <a:off x="8039100" y="3581400"/>
            <a:ext cx="2209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6600"/>
              <a:t>x2</a:t>
            </a:r>
          </a:p>
        </p:txBody>
      </p:sp>
      <p:pic>
        <p:nvPicPr>
          <p:cNvPr id="13321" name="Imag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38" y="1635125"/>
            <a:ext cx="14525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Une image contenant cercle, symbole, logo, Marque&#10;&#10;Le contenu généré par l’IA peut être incorrect.">
            <a:extLst>
              <a:ext uri="{FF2B5EF4-FFF2-40B4-BE49-F238E27FC236}">
                <a16:creationId xmlns:a16="http://schemas.microsoft.com/office/drawing/2014/main" id="{F6626177-78B1-38B6-6C8B-C6A255284A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20" y="1828800"/>
            <a:ext cx="2363779" cy="24330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A348E2-D869-CC0A-E20B-73B379E8A6D0}"/>
              </a:ext>
            </a:extLst>
          </p:cNvPr>
          <p:cNvSpPr/>
          <p:nvPr/>
        </p:nvSpPr>
        <p:spPr>
          <a:xfrm>
            <a:off x="5638800" y="571500"/>
            <a:ext cx="3302000" cy="461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2400" dirty="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Remote Control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A3A145-09E2-101D-1B0E-4B6B82E9EDB8}"/>
              </a:ext>
            </a:extLst>
          </p:cNvPr>
          <p:cNvSpPr/>
          <p:nvPr/>
        </p:nvSpPr>
        <p:spPr>
          <a:xfrm>
            <a:off x="144403" y="1371600"/>
            <a:ext cx="48085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b="1" dirty="0">
                <a:latin typeface="+mj-lt"/>
              </a:rPr>
              <a:t>By using ZigBee technology, combined with the IEEE 802.15.4 standard, Lifee helps you intelligently manage your energy strategies across all your electronic devices:</a:t>
            </a:r>
          </a:p>
          <a:p>
            <a:pPr>
              <a:defRPr/>
            </a:pPr>
            <a:r>
              <a:rPr lang="fr-FR" altLang="en-US" b="1" dirty="0">
                <a:latin typeface="+mj-lt"/>
              </a:rPr>
              <a:t>- Lights</a:t>
            </a:r>
          </a:p>
          <a:p>
            <a:pPr>
              <a:defRPr/>
            </a:pPr>
            <a:r>
              <a:rPr lang="fr-FR" altLang="en-US" b="1" dirty="0">
                <a:latin typeface="+mj-lt"/>
              </a:rPr>
              <a:t>- </a:t>
            </a:r>
            <a:r>
              <a:rPr lang="fr-FR" altLang="en-US" b="1" dirty="0" err="1">
                <a:latin typeface="+mj-lt"/>
              </a:rPr>
              <a:t>Shutters</a:t>
            </a:r>
            <a:endParaRPr lang="fr-FR" altLang="en-US" b="1" dirty="0">
              <a:latin typeface="+mj-lt"/>
            </a:endParaRPr>
          </a:p>
          <a:p>
            <a:pPr>
              <a:defRPr/>
            </a:pPr>
            <a:r>
              <a:rPr lang="fr-FR" altLang="en-US" b="1" dirty="0">
                <a:latin typeface="+mj-lt"/>
              </a:rPr>
              <a:t>- Thermostats</a:t>
            </a:r>
          </a:p>
          <a:p>
            <a:pPr>
              <a:defRPr/>
            </a:pPr>
            <a:r>
              <a:rPr lang="fr-FR" altLang="en-US" b="1" dirty="0">
                <a:latin typeface="+mj-lt"/>
              </a:rPr>
              <a:t>- </a:t>
            </a:r>
            <a:r>
              <a:rPr lang="fr-FR" altLang="en-US" b="1" dirty="0" err="1">
                <a:latin typeface="+mj-lt"/>
              </a:rPr>
              <a:t>Alarms</a:t>
            </a:r>
            <a:endParaRPr lang="fr-FR" altLang="en-US" b="1" dirty="0">
              <a:latin typeface="+mj-lt"/>
            </a:endParaRPr>
          </a:p>
          <a:p>
            <a:pPr>
              <a:defRPr/>
            </a:pPr>
            <a:r>
              <a:rPr lang="fr-FR" altLang="en-US" b="1" dirty="0">
                <a:latin typeface="+mj-lt"/>
              </a:rPr>
              <a:t>- Water and gas consumption</a:t>
            </a:r>
          </a:p>
          <a:p>
            <a:pPr>
              <a:defRPr/>
            </a:pPr>
            <a:r>
              <a:rPr lang="fr-FR" altLang="en-US" b="1" dirty="0">
                <a:latin typeface="+mj-lt"/>
              </a:rPr>
              <a:t>- Screens</a:t>
            </a:r>
          </a:p>
          <a:p>
            <a:pPr>
              <a:defRPr/>
            </a:pPr>
            <a:r>
              <a:rPr lang="fr-FR" altLang="en-US" b="1" dirty="0">
                <a:latin typeface="+mj-lt"/>
              </a:rPr>
              <a:t>- Etc…</a:t>
            </a:r>
            <a:endParaRPr lang="en-US" altLang="en-US" b="1" dirty="0">
              <a:latin typeface="+mj-lt"/>
            </a:endParaRPr>
          </a:p>
        </p:txBody>
      </p:sp>
      <p:pic>
        <p:nvPicPr>
          <p:cNvPr id="10" name="Image 9" descr="Une image contenant intérieur, conception&#10;&#10;Description générée automatiquement">
            <a:extLst>
              <a:ext uri="{FF2B5EF4-FFF2-40B4-BE49-F238E27FC236}">
                <a16:creationId xmlns:a16="http://schemas.microsoft.com/office/drawing/2014/main" id="{DABE0171-1FD2-D581-DF3C-911DD7DF4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600"/>
            <a:ext cx="3987800" cy="279146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A70E378-A4A6-3DF8-38EB-EF8180740655}"/>
              </a:ext>
            </a:extLst>
          </p:cNvPr>
          <p:cNvSpPr txBox="1"/>
          <p:nvPr/>
        </p:nvSpPr>
        <p:spPr>
          <a:xfrm>
            <a:off x="4555958" y="4237895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b="1" dirty="0" err="1">
                <a:latin typeface="+mj-lt"/>
              </a:rPr>
              <a:t>Lifee allows you to control all devices remotely to manage energy savings easily with your finger and voice recognition.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E11A66-A2E7-AE6C-043A-A0F043FE43BC}"/>
              </a:ext>
            </a:extLst>
          </p:cNvPr>
          <p:cNvSpPr txBox="1"/>
          <p:nvPr/>
        </p:nvSpPr>
        <p:spPr>
          <a:xfrm>
            <a:off x="8763000" y="65532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71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A348E2-D869-CC0A-E20B-73B379E8A6D0}"/>
              </a:ext>
            </a:extLst>
          </p:cNvPr>
          <p:cNvSpPr/>
          <p:nvPr/>
        </p:nvSpPr>
        <p:spPr>
          <a:xfrm>
            <a:off x="5638800" y="571500"/>
            <a:ext cx="3302000" cy="461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2400" dirty="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Energy Report</a:t>
            </a:r>
          </a:p>
        </p:txBody>
      </p:sp>
      <p:pic>
        <p:nvPicPr>
          <p:cNvPr id="1026" name="Picture 2" descr="Un logiciel entièrement automatisé">
            <a:extLst>
              <a:ext uri="{FF2B5EF4-FFF2-40B4-BE49-F238E27FC236}">
                <a16:creationId xmlns:a16="http://schemas.microsoft.com/office/drawing/2014/main" id="{61ADAD7F-2283-DF3A-AE31-2A8A5B90F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5105400" cy="432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7EB66B-F950-6650-FC77-87432B478A4B}"/>
              </a:ext>
            </a:extLst>
          </p:cNvPr>
          <p:cNvSpPr/>
          <p:nvPr/>
        </p:nvSpPr>
        <p:spPr>
          <a:xfrm>
            <a:off x="152400" y="1418272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err="1"/>
              <a:t>Lifee offers a remote reading solution that provides detailed reports on device consumption and savings.</a:t>
            </a:r>
            <a:endParaRPr lang="en-US" altLang="en-US" b="1" dirty="0">
              <a:latin typeface="+mj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786327D-0C7B-B9EF-6AB0-D20882461609}"/>
              </a:ext>
            </a:extLst>
          </p:cNvPr>
          <p:cNvSpPr txBox="1"/>
          <p:nvPr/>
        </p:nvSpPr>
        <p:spPr>
          <a:xfrm>
            <a:off x="8763000" y="65532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69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15000" y="571649"/>
            <a:ext cx="32258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bg1"/>
                </a:solidFill>
                <a:latin typeface="+mj-lt"/>
                <a:cs typeface="Verdana"/>
              </a:rPr>
              <a:t>Business Customers</a:t>
            </a:r>
            <a:endParaRPr lang="fr-FR" sz="2400" dirty="0">
              <a:solidFill>
                <a:srgbClr val="ADD14C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763000" y="65532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Virb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235670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chnopôle d'Orléa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18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"After 10 days of testing the Lifee app, we have effectively doubled the battery life of our smartphones."</a:t>
            </a:r>
          </a:p>
          <a:p>
            <a:r>
              <a:rPr lang="en-US" sz="1200" b="1" dirty="0"/>
              <a:t> </a:t>
            </a:r>
            <a:endParaRPr lang="en-US" sz="3000" dirty="0"/>
          </a:p>
          <a:p>
            <a:r>
              <a:rPr lang="fr-FR" sz="1200" i="1" dirty="0"/>
              <a:t>Florence Barbi - Head of the ASC SI / IS ASC Pole Manager</a:t>
            </a:r>
            <a:endParaRPr lang="en-US" sz="1200" dirty="0"/>
          </a:p>
        </p:txBody>
      </p:sp>
      <p:pic>
        <p:nvPicPr>
          <p:cNvPr id="1026" name="Picture 2" descr="http://www.hutchinsontransmission.fr/sites/default/files/hutchinson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62" y="3203470"/>
            <a:ext cx="4111625" cy="12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Orcom Ex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83" y="2057400"/>
            <a:ext cx="2915739" cy="55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134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ChangeArrowheads="1"/>
          </p:cNvSpPr>
          <p:nvPr/>
        </p:nvSpPr>
        <p:spPr bwMode="auto">
          <a:xfrm>
            <a:off x="277813" y="1276350"/>
            <a:ext cx="8485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/>
              <a:t>Silver Medal at the European Lépine Competition in Strasbourg (2014)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6940550" y="571500"/>
            <a:ext cx="2000250" cy="461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2400" dirty="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Competition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763000" y="65532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3557" name="AutoShape 8" descr="imap://info%40saveeapp%2Ecom@mail.firstheberg.net:143/fetch%3EUID%3E/INBOX%3E941?part=1.3&amp;type=image/jpeg&amp;filename=20140905_1629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905000"/>
            <a:ext cx="60198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" descr="http://www.ludinord.fr/photos/Medaille-Lepine-version-origina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828800"/>
            <a:ext cx="16637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755650"/>
            <a:ext cx="8801100" cy="430053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</a:pPr>
            <a:endParaRPr lang="en-US" altLang="en-US" sz="1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sz="1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10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Tân Nguyễn</a:t>
            </a:r>
            <a:r>
              <a:rPr lang="en-US" altLang="en-US" sz="1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September 23, 2014 </a:t>
            </a:r>
            <a:endParaRPr lang="en-US" altLang="en-US" sz="1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app This is good app to save my battery. Normally, my phone just can use in 1-2 days but with this app, I can use it even in 3 days. </a:t>
            </a:r>
            <a:endParaRPr lang="en-US" altLang="en-US" sz="1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An Le TT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September 21, 2014 </a:t>
            </a:r>
            <a:endParaRPr lang="en-US" altLang="en-US" sz="1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Great app to extend battery life for Android phone. </a:t>
            </a:r>
            <a:endParaRPr lang="en-US" altLang="en-US" sz="1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Kevin B.</a:t>
            </a: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 September 29, 2014 </a:t>
            </a:r>
            <a:endParaRPr lang="en-US" altLang="en-US" sz="1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Awesome This app help my device is long life than normal. It's awesome! </a:t>
            </a:r>
          </a:p>
          <a:p>
            <a:pPr>
              <a:lnSpc>
                <a:spcPct val="107000"/>
              </a:lnSpc>
            </a:pPr>
            <a:endParaRPr lang="fr-FR" altLang="en-US" sz="100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Thuy Nguyen</a:t>
            </a: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September 21, 2014 </a:t>
            </a:r>
            <a:endParaRPr lang="en-US" altLang="en-US" sz="1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Very good app. It's easy to use and useful to me. </a:t>
            </a:r>
            <a:endParaRPr lang="en-US" altLang="en-US" sz="1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Bui Tan Loc</a:t>
            </a: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September 19, 2014 </a:t>
            </a:r>
            <a:endParaRPr lang="en-US" altLang="en-US" sz="1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Loc Bui Perfect app with nice GUI. This app is what I want to save battery and have quick commands to control and custom proflies for my specific needs. It works well on my Google Nexus 5. </a:t>
            </a:r>
            <a:endParaRPr lang="en-US" altLang="en-US" sz="1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TIM TIM</a:t>
            </a: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September 18, 2014 </a:t>
            </a:r>
            <a:endParaRPr lang="en-US" altLang="en-US" sz="1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Very great apps This is really a great battery saver app I ever used. Recommend you to use this app to save your battery! </a:t>
            </a:r>
            <a:endParaRPr lang="en-US" altLang="en-US" sz="1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Quoc Lam</a:t>
            </a: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September 14, 2014 </a:t>
            </a:r>
            <a:endParaRPr lang="en-US" altLang="en-US" sz="1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Love it. This makes my phone lasts longer. Also, many handy rules to fit my specific needs </a:t>
            </a:r>
            <a:endParaRPr lang="en-US" altLang="en-US" sz="1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altLang="en-US" sz="1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altLang="en-US" sz="1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763000" y="65532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29400" y="571500"/>
            <a:ext cx="2311400" cy="461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2400" dirty="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User </a:t>
            </a:r>
            <a:r>
              <a:rPr lang="fr-FR" sz="2400" dirty="0" err="1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Reviews</a:t>
            </a:r>
            <a:endParaRPr lang="fr-FR" sz="2400" dirty="0">
              <a:solidFill>
                <a:schemeClr val="bg1"/>
              </a:solidFill>
              <a:ea typeface="Verdana" pitchFamily="34" charset="0"/>
              <a:cs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28800" y="6096000"/>
            <a:ext cx="990600" cy="230188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900" b="1" dirty="0">
                <a:solidFill>
                  <a:srgbClr val="0070C0"/>
                </a:solidFill>
              </a:rPr>
              <a:t>Now available:</a:t>
            </a:r>
            <a:endParaRPr lang="en-US" sz="900" b="1" dirty="0">
              <a:solidFill>
                <a:srgbClr val="0070C0"/>
              </a:solidFill>
            </a:endParaRPr>
          </a:p>
        </p:txBody>
      </p:sp>
      <p:sp>
        <p:nvSpPr>
          <p:cNvPr id="36870" name="ZoneTexte 2"/>
          <p:cNvSpPr txBox="1">
            <a:spLocks noChangeArrowheads="1"/>
          </p:cNvSpPr>
          <p:nvPr/>
        </p:nvSpPr>
        <p:spPr bwMode="auto">
          <a:xfrm>
            <a:off x="4495800" y="5203825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en-US" sz="2000" dirty="0"/>
              <a:t>More </a:t>
            </a:r>
            <a:r>
              <a:rPr lang="fr-FR" altLang="en-US" sz="2000" dirty="0" err="1"/>
              <a:t>than</a:t>
            </a:r>
            <a:r>
              <a:rPr lang="fr-FR" altLang="en-US" sz="2000" dirty="0"/>
              <a:t> 3 500 happy </a:t>
            </a:r>
            <a:r>
              <a:rPr lang="fr-FR" altLang="en-US" sz="2000" dirty="0" err="1"/>
              <a:t>users</a:t>
            </a:r>
            <a:r>
              <a:rPr lang="fr-FR" altLang="en-US" sz="2000" dirty="0"/>
              <a:t>!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81800" y="571500"/>
            <a:ext cx="2159000" cy="461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bg1"/>
                </a:solidFill>
                <a:latin typeface="+mj-lt"/>
                <a:cs typeface="Verdana"/>
              </a:rPr>
              <a:t>Press/TV</a:t>
            </a:r>
            <a:endParaRPr lang="fr-FR" sz="2400" dirty="0">
              <a:solidFill>
                <a:srgbClr val="ADD14C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763000" y="65532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4581" name="Picture 17" descr="Express Entrepr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75260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9" descr="French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300" y="1511352"/>
            <a:ext cx="2857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1" descr="ITEspress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0"/>
            <a:ext cx="1905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3" descr="DegroupNew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3200400"/>
            <a:ext cx="2514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5" descr="TéléMati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3352800"/>
            <a:ext cx="27701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7" descr="01Ne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3505200"/>
            <a:ext cx="1714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29" descr="MobileMagazin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4419600"/>
            <a:ext cx="190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ZoneTexte 24"/>
          <p:cNvSpPr txBox="1">
            <a:spLocks noChangeArrowheads="1"/>
          </p:cNvSpPr>
          <p:nvPr/>
        </p:nvSpPr>
        <p:spPr bwMode="auto">
          <a:xfrm>
            <a:off x="5867400" y="4724400"/>
            <a:ext cx="2743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100" dirty="0"/>
              <a:t>(click to view)</a:t>
            </a:r>
          </a:p>
        </p:txBody>
      </p:sp>
      <p:pic>
        <p:nvPicPr>
          <p:cNvPr id="1026" name="Picture 2" descr="France 3 Centr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" y="785916"/>
            <a:ext cx="19050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24"/>
          <p:cNvSpPr txBox="1">
            <a:spLocks noChangeArrowheads="1"/>
          </p:cNvSpPr>
          <p:nvPr/>
        </p:nvSpPr>
        <p:spPr bwMode="auto">
          <a:xfrm>
            <a:off x="152400" y="1862241"/>
            <a:ext cx="192487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100" dirty="0"/>
              <a:t>(click to view)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1047750" y="1643063"/>
            <a:ext cx="7910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fr-FR" altLang="en-US" b="1" dirty="0">
                <a:cs typeface="Times New Roman" pitchFamily="18" charset="0"/>
              </a:rPr>
              <a:t>Energy: extended autonomy</a:t>
            </a: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036638" y="3382963"/>
            <a:ext cx="7739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fr-FR" altLang="en-US" b="1" dirty="0">
                <a:cs typeface="Times New Roman" pitchFamily="18" charset="0"/>
              </a:rPr>
              <a:t>Hardware: Extends the life of your phone/tablet/glasses</a:t>
            </a:r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1036638" y="2522538"/>
            <a:ext cx="8031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fr-FR" altLang="en-US" b="1" dirty="0">
                <a:cs typeface="Times New Roman" pitchFamily="18" charset="0"/>
              </a:rPr>
              <a:t>Time saving: more efficiency on your phone/tablet/glasses</a:t>
            </a:r>
          </a:p>
        </p:txBody>
      </p:sp>
      <p:pic>
        <p:nvPicPr>
          <p:cNvPr id="3077" name="Picture 4" descr="C:\Users\Hoffmann\Desktop\80px-Green_Clo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522538"/>
            <a:ext cx="4492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Hoffmann\Desktop\recycling-green-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416300"/>
            <a:ext cx="393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360613" y="571500"/>
            <a:ext cx="6580187" cy="461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bg1"/>
                </a:solidFill>
                <a:latin typeface="+mj-lt"/>
                <a:cs typeface="Verdana"/>
              </a:rPr>
              <a:t>Optimize your mobile on 3 different levels:</a:t>
            </a:r>
            <a:endParaRPr lang="fr-FR" sz="24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3080" name="Picture 2" descr="C:\KAR\KAR_TOUT\KAR_TOUT\KAR INTERNET\site-iakar\skin\ico-pi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700" y="1462088"/>
            <a:ext cx="4000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8763000" y="65532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763000" y="65532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0400" y="571649"/>
            <a:ext cx="19304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2400" dirty="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Partners</a:t>
            </a:r>
          </a:p>
        </p:txBody>
      </p:sp>
      <p:pic>
        <p:nvPicPr>
          <p:cNvPr id="22533" name="Picture 2" descr="http://www.cpuid.com//medias/files/goodies/cpuid-logo-u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4194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C:\KAR\KAR_TOUT\KAR_TOUT\KAR INTERNET\site-iakar\img\partenaires\logo-int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276600"/>
            <a:ext cx="15240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4648200" y="1600200"/>
            <a:ext cx="4343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CPUID.com is our technology partner. We use CPU-Z for Android to test the power adjustment.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648200" y="3505200"/>
            <a:ext cx="41148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Intel is our technology partner. Lifee has been successfully tested by their technical teams on Intel x86 processors running Android.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C:\Users\Hoffmann\Desktop\dezinerfolio-com_busine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8" y="1219200"/>
            <a:ext cx="3048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C:\Users\Hoffmann\Desktop\poignee_de_m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050" y="3090863"/>
            <a:ext cx="27479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400800" y="571500"/>
            <a:ext cx="2540000" cy="461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bg1"/>
                </a:solidFill>
                <a:latin typeface="+mj-lt"/>
                <a:cs typeface="Verdana"/>
              </a:rPr>
              <a:t>Contact</a:t>
            </a:r>
            <a:endParaRPr lang="fr-FR" sz="2400" dirty="0">
              <a:solidFill>
                <a:srgbClr val="ADD14C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763000" y="65532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B9913-849F-8B0A-B537-F2BB0F43992F}"/>
              </a:ext>
            </a:extLst>
          </p:cNvPr>
          <p:cNvSpPr/>
          <p:nvPr/>
        </p:nvSpPr>
        <p:spPr>
          <a:xfrm>
            <a:off x="3962400" y="1459547"/>
            <a:ext cx="6477000" cy="584775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Alexander Hoffmann</a:t>
            </a:r>
          </a:p>
          <a:p>
            <a:pPr eaLnBrk="1" hangingPunct="1">
              <a:defRPr/>
            </a:pP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Director</a:t>
            </a:r>
            <a:b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</a:b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+33 (0)6 11 30 11 61</a:t>
            </a:r>
          </a:p>
          <a:p>
            <a:pPr eaLnBrk="1" hangingPunct="1">
              <a:defRPr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hlinkClick r:id="rId5"/>
              </a:rPr>
              <a:t>info@lifee.ai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r>
              <a:rPr lang="fr-FR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Lifee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20 rue famille Carrausse</a:t>
            </a:r>
          </a:p>
          <a:p>
            <a:pPr eaLnBrk="1" hangingPunct="1">
              <a:defRPr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34300 AGDE – France</a:t>
            </a:r>
          </a:p>
          <a:p>
            <a:pPr eaLnBrk="1" hangingPunct="1">
              <a:defRPr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hlinkClick r:id="rId6"/>
              </a:rPr>
              <a:t>https://www.lifee.ai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b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</a:br>
            <a:b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</a:b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fr-FR" sz="2400" dirty="0">
              <a:ea typeface="Times New Roman"/>
              <a:cs typeface="Times New Roman"/>
            </a:endParaRPr>
          </a:p>
          <a:p>
            <a:pPr eaLnBrk="1" hangingPunct="1">
              <a:spcAft>
                <a:spcPts val="0"/>
              </a:spcAft>
              <a:defRPr/>
            </a:pPr>
            <a:br>
              <a:rPr lang="fr-FR" sz="2400" dirty="0">
                <a:ea typeface="Times New Roman"/>
                <a:cs typeface="Times New Roman"/>
              </a:rPr>
            </a:b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19800" y="571500"/>
            <a:ext cx="2921000" cy="461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bg1"/>
                </a:solidFill>
                <a:latin typeface="+mj-lt"/>
                <a:cs typeface="Verdana"/>
              </a:rPr>
              <a:t>Result</a:t>
            </a:r>
            <a:endParaRPr lang="fr-FR" sz="2400" dirty="0">
              <a:solidFill>
                <a:srgbClr val="ADD14C"/>
              </a:solidFill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763000" y="65532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600" y="1143000"/>
            <a:ext cx="891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FR" altLang="en-US" dirty="0"/>
              <a:t>The power of phones continues to multiply and the battery life decreases.</a:t>
            </a:r>
          </a:p>
        </p:txBody>
      </p:sp>
      <p:sp>
        <p:nvSpPr>
          <p:cNvPr id="8" name="ZoneTexte 9"/>
          <p:cNvSpPr txBox="1"/>
          <p:nvPr/>
        </p:nvSpPr>
        <p:spPr>
          <a:xfrm>
            <a:off x="-7938" y="6519863"/>
            <a:ext cx="2714626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*Source: Gartner</a:t>
            </a:r>
          </a:p>
        </p:txBody>
      </p:sp>
      <p:pic>
        <p:nvPicPr>
          <p:cNvPr id="9" name="Picture 8" descr="https://lh4.ggpht.com/N2IjLQKVoz6Y_rth7SwbJyy7NjlDtSWlXrCUVynelzYE9jxl1S_cxM6n2KwqEKb8SVc=h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752600"/>
            <a:ext cx="22860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763000" y="65532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8800" y="571500"/>
            <a:ext cx="3302000" cy="461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2400" dirty="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Why Lifee?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1335088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b="1" dirty="0"/>
              <a:t>This app is not just a simple control panel to turn WiFi, Bluetooth, etc. on or off. It's a smart energy manager with advanced features!</a:t>
            </a:r>
          </a:p>
          <a:p>
            <a:endParaRPr lang="fr-FR" altLang="en-US" b="1" dirty="0"/>
          </a:p>
          <a:p>
            <a:r>
              <a:rPr lang="fr-FR" altLang="en-US" b="1" dirty="0"/>
              <a:t>Some main customizable functions:</a:t>
            </a:r>
          </a:p>
          <a:p>
            <a:r>
              <a:rPr lang="fr-FR" altLang="en-US" b="1" dirty="0"/>
              <a:t>- Pocket Standby: Once your phone is put away, Lifee puts it to sleep.</a:t>
            </a:r>
          </a:p>
          <a:p>
            <a:r>
              <a:rPr lang="fr-FR" altLang="en-US" b="1" dirty="0"/>
              <a:t>- Release of excess memory consumption of applications.</a:t>
            </a:r>
          </a:p>
          <a:p>
            <a:r>
              <a:rPr lang="fr-FR" altLang="en-US" b="1" dirty="0"/>
              <a:t>- Disables WiFi when the screen turns off and during a call.</a:t>
            </a:r>
          </a:p>
          <a:p>
            <a:r>
              <a:rPr lang="fr-FR" altLang="en-US" b="1" dirty="0"/>
              <a:t>- Night mode: puts the phone into a deep sleep without turning it off.</a:t>
            </a:r>
          </a:p>
          <a:p>
            <a:r>
              <a:rPr lang="fr-FR" altLang="en-US" b="1" dirty="0"/>
              <a:t>- Display of the necessary battery recharge time.</a:t>
            </a:r>
          </a:p>
          <a:p>
            <a:r>
              <a:rPr lang="fr-FR" altLang="en-US" b="1" dirty="0"/>
              <a:t>- Manual or automatic phone power adjustment.</a:t>
            </a:r>
          </a:p>
          <a:p>
            <a:r>
              <a:rPr lang="fr-FR" altLang="en-US" b="1" dirty="0"/>
              <a:t>- Complete diagnostics on the working status of your device.</a:t>
            </a: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203325" y="1219200"/>
            <a:ext cx="7331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fr-FR" altLang="en-US" sz="2000" dirty="0">
                <a:cs typeface="Times New Roman" pitchFamily="18" charset="0"/>
              </a:rPr>
              <a:t>Doubles the battery life of a phone or tablet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203325" y="1781175"/>
            <a:ext cx="677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fr-FR" altLang="en-US" sz="2000" dirty="0">
                <a:cs typeface="Times New Roman" pitchFamily="18" charset="0"/>
              </a:rPr>
              <a:t>Affordable price for any user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203325" y="2319338"/>
            <a:ext cx="670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fr-FR" altLang="en-US" sz="2000" dirty="0">
                <a:cs typeface="Times New Roman" pitchFamily="18" charset="0"/>
              </a:rPr>
              <a:t>Intended for individuals and professionals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1263" y="2895600"/>
            <a:ext cx="56229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  <a:ea typeface="Times New Roman"/>
                <a:cs typeface="Times New Roman"/>
              </a:rPr>
              <a:t>A real need for consumers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1263" y="3467100"/>
            <a:ext cx="72469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fr-FR" sz="2000" dirty="0">
                <a:latin typeface="+mn-lt"/>
                <a:ea typeface="Times New Roman"/>
                <a:cs typeface="Times New Roman"/>
              </a:rPr>
              <a:t>A market for Android phones and tablets</a:t>
            </a:r>
          </a:p>
        </p:txBody>
      </p:sp>
      <p:pic>
        <p:nvPicPr>
          <p:cNvPr id="6151" name="Picture 6" descr="C:\Users\Hoffmann\Desktop\gold-st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041775"/>
            <a:ext cx="3270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6" descr="C:\Users\Hoffmann\Desktop\gold-st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463" y="1262063"/>
            <a:ext cx="328612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6" descr="C:\Users\Hoffmann\Desktop\gold-st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" y="1790700"/>
            <a:ext cx="32861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6" descr="C:\Users\Hoffmann\Desktop\gold-st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" y="2366963"/>
            <a:ext cx="328612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6" descr="C:\Users\Hoffmann\Desktop\gold-st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" y="2936875"/>
            <a:ext cx="32861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6" descr="C:\Users\Hoffmann\Desktop\gold-st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482975"/>
            <a:ext cx="3270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6" descr="C:\Users\Hoffmann\Desktop\gold-st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95813"/>
            <a:ext cx="3270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216025" y="4538663"/>
            <a:ext cx="6761163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  <a:ea typeface="Times New Roman"/>
              </a:rPr>
              <a:t>Better energy strategies for mobile</a:t>
            </a:r>
            <a:endParaRPr lang="fr-FR" sz="2000" dirty="0">
              <a:latin typeface="+mn-lt"/>
            </a:endParaRPr>
          </a:p>
        </p:txBody>
      </p:sp>
      <p:sp>
        <p:nvSpPr>
          <p:cNvPr id="6159" name="Rectangle 17"/>
          <p:cNvSpPr>
            <a:spLocks noChangeArrowheads="1"/>
          </p:cNvSpPr>
          <p:nvPr/>
        </p:nvSpPr>
        <p:spPr bwMode="auto">
          <a:xfrm>
            <a:off x="1190625" y="4005263"/>
            <a:ext cx="642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fr-FR" altLang="en-US" sz="2000" dirty="0">
                <a:cs typeface="Times New Roman" pitchFamily="18" charset="0"/>
              </a:rPr>
              <a:t>Highly cost-effective without a large investment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38800" y="571500"/>
            <a:ext cx="3302000" cy="461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bg1"/>
                </a:solidFill>
                <a:latin typeface="+mj-lt"/>
                <a:cs typeface="Verdana"/>
              </a:rPr>
              <a:t>The benefits</a:t>
            </a:r>
            <a:endParaRPr lang="fr-FR" sz="2400" dirty="0">
              <a:solidFill>
                <a:srgbClr val="ADD14C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763000" y="65532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638800" y="571500"/>
            <a:ext cx="3302000" cy="461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bg1"/>
                </a:solidFill>
                <a:latin typeface="+mj-lt"/>
                <a:cs typeface="Verdana"/>
              </a:rPr>
              <a:t>Quality = Priority</a:t>
            </a:r>
            <a:endParaRPr lang="fr-FR" sz="2400" dirty="0">
              <a:solidFill>
                <a:srgbClr val="ADD14C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763000" y="65532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18478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http://nebula.wsimg.com/cd95b2787fa6b9b61797e1b3d410520f?AccessKeyId=26FC20F855D84A6C6D4A&amp;disposition=0&amp;alloworigin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819400"/>
            <a:ext cx="1676400" cy="1668603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381000" y="1535668"/>
            <a:ext cx="7924800" cy="369332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No ads, no spam, no viruses, 100% green development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2309812"/>
            <a:ext cx="2905670" cy="2647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352800" y="3371850"/>
            <a:ext cx="4926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altLang="en-US" sz="2000" b="1" dirty="0">
              <a:solidFill>
                <a:srgbClr val="262626"/>
              </a:solidFill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5600" y="1560513"/>
            <a:ext cx="32162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rgbClr val="595959"/>
                </a:solidFill>
                <a:cs typeface="Times New Roman" panose="02020603050405020304" pitchFamily="18" charset="0"/>
              </a:rPr>
              <a:t>Quick view of remaining range information</a:t>
            </a:r>
          </a:p>
          <a:p>
            <a:pPr algn="ctr"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Energy policy choices</a:t>
            </a:r>
          </a:p>
          <a:p>
            <a:pPr algn="ctr"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Detailed report</a:t>
            </a:r>
          </a:p>
        </p:txBody>
      </p:sp>
      <p:pic>
        <p:nvPicPr>
          <p:cNvPr id="717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350" y="5065713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ZoneTexte 15"/>
          <p:cNvSpPr txBox="1">
            <a:spLocks noChangeArrowheads="1"/>
          </p:cNvSpPr>
          <p:nvPr/>
        </p:nvSpPr>
        <p:spPr bwMode="auto">
          <a:xfrm>
            <a:off x="2824163" y="5137150"/>
            <a:ext cx="201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b="1" dirty="0"/>
              <a:t>Explanatory</a:t>
            </a:r>
          </a:p>
        </p:txBody>
      </p:sp>
      <p:pic>
        <p:nvPicPr>
          <p:cNvPr id="7174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750" y="5060950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ZoneTexte 17"/>
          <p:cNvSpPr txBox="1">
            <a:spLocks noChangeArrowheads="1"/>
          </p:cNvSpPr>
          <p:nvPr/>
        </p:nvSpPr>
        <p:spPr bwMode="auto">
          <a:xfrm>
            <a:off x="5064125" y="5132388"/>
            <a:ext cx="255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b="1" dirty="0"/>
              <a:t>Animated</a:t>
            </a:r>
          </a:p>
        </p:txBody>
      </p:sp>
      <p:pic>
        <p:nvPicPr>
          <p:cNvPr id="7176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12" y="5060950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ZoneTexte 19"/>
          <p:cNvSpPr txBox="1">
            <a:spLocks noChangeArrowheads="1"/>
          </p:cNvSpPr>
          <p:nvPr/>
        </p:nvSpPr>
        <p:spPr bwMode="auto">
          <a:xfrm>
            <a:off x="6943725" y="5137150"/>
            <a:ext cx="1819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b="1" dirty="0"/>
              <a:t>Configurable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763000" y="65532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</a:p>
        </p:txBody>
      </p:sp>
      <p:pic>
        <p:nvPicPr>
          <p:cNvPr id="7180" name="Picture 14" descr="C:\KAR\Android\Galaxy S4_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730250"/>
            <a:ext cx="21336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Une image contenant texte, Appareils électroniques, Téléphone mobi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2C8A36D-1DFB-C4F7-393C-34406B9F77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30249"/>
            <a:ext cx="2133600" cy="4222149"/>
          </a:xfrm>
          <a:prstGeom prst="rect">
            <a:avLst/>
          </a:prstGeom>
        </p:spPr>
      </p:pic>
      <p:pic>
        <p:nvPicPr>
          <p:cNvPr id="6" name="Picture 19" descr="The summary panel ">
            <a:extLst>
              <a:ext uri="{FF2B5EF4-FFF2-40B4-BE49-F238E27FC236}">
                <a16:creationId xmlns:a16="http://schemas.microsoft.com/office/drawing/2014/main" id="{BE6B1A1C-AA31-1080-BF38-C1F042CB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066800"/>
            <a:ext cx="1981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763000" y="65532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38800" y="571500"/>
            <a:ext cx="3302000" cy="461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2400" dirty="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Energy Strategy</a:t>
            </a: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52400" y="2133600"/>
            <a:ext cx="4762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b="1" dirty="0"/>
              <a:t>Double the battery life of your phone with Lifee.</a:t>
            </a:r>
          </a:p>
          <a:p>
            <a:r>
              <a:rPr lang="fr-FR" altLang="en-US" dirty="0"/>
              <a:t>A simplified user interface with many settings on wifi, bluetooth, standby, night status, location, account synchronization... You can set the saving mode that works best for you.</a:t>
            </a:r>
          </a:p>
        </p:txBody>
      </p:sp>
      <p:pic>
        <p:nvPicPr>
          <p:cNvPr id="2" name="Picture 8" descr="C:\KAR\Android\site\img\screen.png">
            <a:extLst>
              <a:ext uri="{FF2B5EF4-FFF2-40B4-BE49-F238E27FC236}">
                <a16:creationId xmlns:a16="http://schemas.microsoft.com/office/drawing/2014/main" id="{C1338666-72CE-48D6-8F99-14ABB6246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7050" y="1371600"/>
            <a:ext cx="292735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763000" y="6553200"/>
            <a:ext cx="3810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</a:p>
        </p:txBody>
      </p:sp>
      <p:sp>
        <p:nvSpPr>
          <p:cNvPr id="4" name="Rectangle 3"/>
          <p:cNvSpPr/>
          <p:nvPr/>
        </p:nvSpPr>
        <p:spPr>
          <a:xfrm>
            <a:off x="5638800" y="571500"/>
            <a:ext cx="3302000" cy="461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2400" dirty="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Memory </a:t>
            </a:r>
            <a:r>
              <a:rPr lang="fr-FR" sz="2400" dirty="0" err="1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cleaner</a:t>
            </a:r>
            <a:endParaRPr lang="fr-FR" sz="2400" dirty="0">
              <a:solidFill>
                <a:schemeClr val="bg1"/>
              </a:solidFill>
              <a:ea typeface="Verdana" pitchFamily="34" charset="0"/>
              <a:cs typeface="Calibri" pitchFamily="34" charset="0"/>
            </a:endParaRP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152400" y="2114550"/>
            <a:ext cx="5105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b="1" dirty="0"/>
              <a:t>The more demanding the applications, the more the phone will slow down and consume. Lifee lets you choose to manage and optimize the memory of applications with 3 different modes.</a:t>
            </a:r>
          </a:p>
          <a:p>
            <a:r>
              <a:rPr lang="fr-FR" altLang="en-US" dirty="0"/>
              <a:t>This allows you to save memory space to speed up your phone to make it run smoother in its tasks.</a:t>
            </a:r>
          </a:p>
        </p:txBody>
      </p:sp>
      <p:pic>
        <p:nvPicPr>
          <p:cNvPr id="2" name="Picture 7" descr="C:\KAR\Android\site\img\en\memory.png">
            <a:extLst>
              <a:ext uri="{FF2B5EF4-FFF2-40B4-BE49-F238E27FC236}">
                <a16:creationId xmlns:a16="http://schemas.microsoft.com/office/drawing/2014/main" id="{4E8967DB-0AED-8566-04AA-7FC4F88DA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373188"/>
            <a:ext cx="2895600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966</Words>
  <Application>Microsoft Office PowerPoint</Application>
  <PresentationFormat>Affichage à l'écran (4:3)</PresentationFormat>
  <Paragraphs>148</Paragraphs>
  <Slides>21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MS PGothic</vt:lpstr>
      <vt:lpstr>Arial</vt:lpstr>
      <vt:lpstr>Calibri</vt:lpstr>
      <vt:lpstr>Times New Roman</vt:lpstr>
      <vt:lpstr>Verdana</vt:lpstr>
      <vt:lpstr>Default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Alexander Hoffmann</cp:lastModifiedBy>
  <cp:revision>120</cp:revision>
  <cp:lastPrinted>1601-01-01T00:00:00Z</cp:lastPrinted>
  <dcterms:created xsi:type="dcterms:W3CDTF">1601-01-01T00:00:00Z</dcterms:created>
  <dcterms:modified xsi:type="dcterms:W3CDTF">2025-06-28T05:10:14Z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