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75" r:id="rId3"/>
    <p:sldId id="263" r:id="rId4"/>
    <p:sldId id="282" r:id="rId5"/>
    <p:sldId id="276" r:id="rId6"/>
    <p:sldId id="283" r:id="rId7"/>
    <p:sldId id="277" r:id="rId8"/>
    <p:sldId id="278" r:id="rId9"/>
    <p:sldId id="279" r:id="rId10"/>
    <p:sldId id="280" r:id="rId11"/>
    <p:sldId id="281" r:id="rId12"/>
    <p:sldId id="285" r:id="rId13"/>
    <p:sldId id="284" r:id="rId14"/>
    <p:sldId id="274" r:id="rId15"/>
    <p:sldId id="26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p:cViewPr varScale="1">
        <p:scale>
          <a:sx n="63" d="100"/>
          <a:sy n="63" d="100"/>
        </p:scale>
        <p:origin x="15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E91D92C-B30A-4809-8C76-0D4DA8A76D94}" type="datetimeFigureOut">
              <a:rPr lang="fr-FR"/>
              <a:pPr>
                <a:defRPr/>
              </a:pPr>
              <a:t>28/06/2025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2AB576-B02B-4522-91E8-6500390307B5}" type="slidenum">
              <a:rPr lang="fr-FR" altLang="en-US"/>
              <a:pPr>
                <a:defRPr/>
              </a:pPr>
              <a:t>‹N°›</a:t>
            </a:fld>
            <a:endParaRPr lang="fr-FR" altLang="en-US" dirty="0"/>
          </a:p>
        </p:txBody>
      </p:sp>
    </p:spTree>
    <p:extLst>
      <p:ext uri="{BB962C8B-B14F-4D97-AF65-F5344CB8AC3E}">
        <p14:creationId xmlns:p14="http://schemas.microsoft.com/office/powerpoint/2010/main" val="2205053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a:t>
            </a:fld>
            <a:endParaRPr lang="fr-FR" altLang="en-US" dirty="0">
              <a:latin typeface="Arial" pitchFamily="34" charset="0"/>
            </a:endParaRPr>
          </a:p>
        </p:txBody>
      </p:sp>
    </p:spTree>
    <p:extLst>
      <p:ext uri="{BB962C8B-B14F-4D97-AF65-F5344CB8AC3E}">
        <p14:creationId xmlns:p14="http://schemas.microsoft.com/office/powerpoint/2010/main" val="175094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770E5-85B9-3255-6633-6B95E28BADD4}"/>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D871715F-A295-6452-0974-421CD7687BAE}"/>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4F3E342-7930-6E27-8B46-427E06CAD82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BA03ED5-5658-48C6-06CA-9520659C188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11</a:t>
            </a:fld>
            <a:endParaRPr lang="fr-FR" altLang="en-US" dirty="0">
              <a:latin typeface="Arial" pitchFamily="34" charset="0"/>
            </a:endParaRPr>
          </a:p>
        </p:txBody>
      </p:sp>
    </p:spTree>
    <p:extLst>
      <p:ext uri="{BB962C8B-B14F-4D97-AF65-F5344CB8AC3E}">
        <p14:creationId xmlns:p14="http://schemas.microsoft.com/office/powerpoint/2010/main" val="3036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5DFA-3E5D-3487-86AB-ECE1F85B588E}"/>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8A404B40-A74C-5201-ACFD-367D302C48C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F0AB3D2B-46B6-7467-2193-F411592CE1A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1B8FDB23-F5BC-C010-AA01-64F02213128E}"/>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12</a:t>
            </a:fld>
            <a:endParaRPr lang="fr-FR" altLang="en-US" dirty="0">
              <a:latin typeface="Arial" pitchFamily="34" charset="0"/>
            </a:endParaRPr>
          </a:p>
        </p:txBody>
      </p:sp>
    </p:spTree>
    <p:extLst>
      <p:ext uri="{BB962C8B-B14F-4D97-AF65-F5344CB8AC3E}">
        <p14:creationId xmlns:p14="http://schemas.microsoft.com/office/powerpoint/2010/main" val="408223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AE50-A036-49FC-16CD-2A849C24A3AB}"/>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BB68FF3B-EBF0-7954-28D2-E34188E937FB}"/>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342E22C5-58FF-2782-88C0-10E9FF3BD60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EF91B417-04BD-4DF7-509C-0B189AAA148B}"/>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13</a:t>
            </a:fld>
            <a:endParaRPr lang="fr-FR" altLang="en-US" dirty="0">
              <a:latin typeface="Arial" pitchFamily="34" charset="0"/>
            </a:endParaRPr>
          </a:p>
        </p:txBody>
      </p:sp>
    </p:spTree>
    <p:extLst>
      <p:ext uri="{BB962C8B-B14F-4D97-AF65-F5344CB8AC3E}">
        <p14:creationId xmlns:p14="http://schemas.microsoft.com/office/powerpoint/2010/main" val="151431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FFCA4BE4-73A0-4BE9-936E-7815AD3A8D89}" type="slidenum">
              <a:rPr lang="fr-FR" smtClean="0"/>
              <a:pPr/>
              <a:t>14</a:t>
            </a:fld>
            <a:endParaRPr lang="fr-FR" dirty="0"/>
          </a:p>
        </p:txBody>
      </p:sp>
    </p:spTree>
    <p:extLst>
      <p:ext uri="{BB962C8B-B14F-4D97-AF65-F5344CB8AC3E}">
        <p14:creationId xmlns:p14="http://schemas.microsoft.com/office/powerpoint/2010/main" val="93110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AED9C-DC77-E42D-09BA-1C7A9BFF601E}"/>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C59216CE-E811-8C42-E3CE-73E100481BC1}"/>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54AFD62-2214-513A-3726-5A9FD90E3C6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15C9C45-1AF8-97A0-E1D5-5473867AF891}"/>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2</a:t>
            </a:fld>
            <a:endParaRPr lang="fr-FR" altLang="en-US" dirty="0">
              <a:latin typeface="Arial" pitchFamily="34" charset="0"/>
            </a:endParaRPr>
          </a:p>
        </p:txBody>
      </p:sp>
    </p:spTree>
    <p:extLst>
      <p:ext uri="{BB962C8B-B14F-4D97-AF65-F5344CB8AC3E}">
        <p14:creationId xmlns:p14="http://schemas.microsoft.com/office/powerpoint/2010/main" val="269884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D53C-54C2-02C0-BE71-6F92DBF7F2D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113D1ABE-7DFC-D45B-3B91-2414B82EB1FC}"/>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FF111105-A40B-BC47-2F19-1DFE62DB9A1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A5F2051-7C28-3540-3DD1-637E946E85A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4</a:t>
            </a:fld>
            <a:endParaRPr lang="fr-FR" altLang="en-US" dirty="0">
              <a:latin typeface="Arial" pitchFamily="34" charset="0"/>
            </a:endParaRPr>
          </a:p>
        </p:txBody>
      </p:sp>
    </p:spTree>
    <p:extLst>
      <p:ext uri="{BB962C8B-B14F-4D97-AF65-F5344CB8AC3E}">
        <p14:creationId xmlns:p14="http://schemas.microsoft.com/office/powerpoint/2010/main" val="188867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17DF-8AF0-951A-20E1-046FCB13C147}"/>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E75433F2-45F1-A722-2306-F2C318974F05}"/>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B2A9345-4136-D9B5-DF5D-8EB19C80246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F99F7DCD-905E-B669-4F9C-220716499C12}"/>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5</a:t>
            </a:fld>
            <a:endParaRPr lang="fr-FR" altLang="en-US" dirty="0">
              <a:latin typeface="Arial" pitchFamily="34" charset="0"/>
            </a:endParaRPr>
          </a:p>
        </p:txBody>
      </p:sp>
    </p:spTree>
    <p:extLst>
      <p:ext uri="{BB962C8B-B14F-4D97-AF65-F5344CB8AC3E}">
        <p14:creationId xmlns:p14="http://schemas.microsoft.com/office/powerpoint/2010/main" val="129278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8C24-4C97-8799-D732-7CDF20E39B67}"/>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7F5F1B9-FBBC-62C6-10A4-FBDCDBDEC936}"/>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D58005A4-4DAB-3246-2CC2-6C7CBBDB798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9FCA5EBA-E02B-1AAC-3A44-1CEB603256CF}"/>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6</a:t>
            </a:fld>
            <a:endParaRPr lang="fr-FR" altLang="en-US" dirty="0">
              <a:latin typeface="Arial" pitchFamily="34" charset="0"/>
            </a:endParaRPr>
          </a:p>
        </p:txBody>
      </p:sp>
    </p:spTree>
    <p:extLst>
      <p:ext uri="{BB962C8B-B14F-4D97-AF65-F5344CB8AC3E}">
        <p14:creationId xmlns:p14="http://schemas.microsoft.com/office/powerpoint/2010/main" val="419682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3D40-4030-E744-1602-05E4D5420B0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EBB7B5C6-4A66-56AB-E0A1-F4445BD6D884}"/>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35511C07-24EA-C68F-0E17-DD95ACE3098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786F4930-967C-8BCD-7857-4A087D060D55}"/>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7</a:t>
            </a:fld>
            <a:endParaRPr lang="fr-FR" altLang="en-US" dirty="0">
              <a:latin typeface="Arial" pitchFamily="34" charset="0"/>
            </a:endParaRPr>
          </a:p>
        </p:txBody>
      </p:sp>
    </p:spTree>
    <p:extLst>
      <p:ext uri="{BB962C8B-B14F-4D97-AF65-F5344CB8AC3E}">
        <p14:creationId xmlns:p14="http://schemas.microsoft.com/office/powerpoint/2010/main" val="42488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E8609-5BA2-3C24-A0E2-1C6D6E39AA3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4418E3FA-FBB1-FED9-EA7C-F5980269227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543FB4F8-6812-1BD9-0A8F-3F33C56F4E6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5B45A89B-AE90-2B6C-3F9D-EF3CEB83799C}"/>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8</a:t>
            </a:fld>
            <a:endParaRPr lang="fr-FR" altLang="en-US" dirty="0">
              <a:latin typeface="Arial" pitchFamily="34" charset="0"/>
            </a:endParaRPr>
          </a:p>
        </p:txBody>
      </p:sp>
    </p:spTree>
    <p:extLst>
      <p:ext uri="{BB962C8B-B14F-4D97-AF65-F5344CB8AC3E}">
        <p14:creationId xmlns:p14="http://schemas.microsoft.com/office/powerpoint/2010/main" val="43656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2AE9-793D-7759-8FB8-50E40047C93D}"/>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3160D82-D207-2534-521C-173FFA898EC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D31E9E96-A2D1-0743-ED42-CCA1A0B8A6E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E21D0D63-8192-AD91-D82A-86B37D48057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9</a:t>
            </a:fld>
            <a:endParaRPr lang="fr-FR" altLang="en-US" dirty="0">
              <a:latin typeface="Arial" pitchFamily="34" charset="0"/>
            </a:endParaRPr>
          </a:p>
        </p:txBody>
      </p:sp>
    </p:spTree>
    <p:extLst>
      <p:ext uri="{BB962C8B-B14F-4D97-AF65-F5344CB8AC3E}">
        <p14:creationId xmlns:p14="http://schemas.microsoft.com/office/powerpoint/2010/main" val="355567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599F-2037-5615-4E7A-F97DC5D39773}"/>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75F6B58A-6DF7-848D-2293-6ECE95A9D892}"/>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7FEC938-CC16-ABA9-4C63-5E04EEE85D4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1A1E1821-70E8-38EC-74F4-FD61069BF324}"/>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10</a:t>
            </a:fld>
            <a:endParaRPr lang="fr-FR" altLang="en-US" dirty="0">
              <a:latin typeface="Arial" pitchFamily="34" charset="0"/>
            </a:endParaRPr>
          </a:p>
        </p:txBody>
      </p:sp>
    </p:spTree>
    <p:extLst>
      <p:ext uri="{BB962C8B-B14F-4D97-AF65-F5344CB8AC3E}">
        <p14:creationId xmlns:p14="http://schemas.microsoft.com/office/powerpoint/2010/main" val="141276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93650E-A847-4D2E-9D39-D43DF9664C11}" type="slidenum">
              <a:rPr lang="en-US" altLang="en-US"/>
              <a:pPr>
                <a:defRPr/>
              </a:pPr>
              <a:t>‹N°›</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9BA9AB-6EA0-43D4-BB9A-6410F9136427}" type="slidenum">
              <a:rPr lang="en-US" altLang="en-US"/>
              <a:pPr>
                <a:defRPr/>
              </a:pPr>
              <a:t>‹N°›</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BD5867-041D-48B6-A85A-A735A4BCB041}" type="slidenum">
              <a:rPr lang="en-US" altLang="en-US"/>
              <a:pPr>
                <a:defRPr/>
              </a:pPr>
              <a:t>‹N°›</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0CA473-A2C0-47AB-A7A7-CFE27AD379C1}" type="slidenum">
              <a:rPr lang="en-US" altLang="en-US"/>
              <a:pPr>
                <a:defRPr/>
              </a:pPr>
              <a:t>‹N°›</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45E70C-2822-475F-A52B-2BC769013C2B}" type="slidenum">
              <a:rPr lang="en-US" altLang="en-US"/>
              <a:pPr>
                <a:defRPr/>
              </a:pPr>
              <a:t>‹N°›</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8187B1A-EF97-487E-8948-16C7D73C1398}" type="slidenum">
              <a:rPr lang="en-US" altLang="en-US"/>
              <a:pPr>
                <a:defRPr/>
              </a:pPr>
              <a:t>‹N°›</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4053D33-C9CE-4028-89F9-8AC20D4E1D09}" type="slidenum">
              <a:rPr lang="en-US" altLang="en-US"/>
              <a:pPr>
                <a:defRPr/>
              </a:pPr>
              <a:t>‹N°›</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4CC3A6-2384-419C-8C55-8E063B26ECF1}" type="slidenum">
              <a:rPr lang="en-US" altLang="en-US"/>
              <a:pPr>
                <a:defRPr/>
              </a:pPr>
              <a:t>‹N°›</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7C76C3F-6FED-4304-97DB-5FB5BCD32DC9}" type="slidenum">
              <a:rPr lang="en-US" altLang="en-US"/>
              <a:pPr>
                <a:defRPr/>
              </a:pPr>
              <a:t>‹N°›</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E2256A-E633-499B-9EF5-1079515E5BFD}" type="slidenum">
              <a:rPr lang="en-US" altLang="en-US"/>
              <a:pPr>
                <a:defRPr/>
              </a:pPr>
              <a:t>‹N°›</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83ABBC-4443-4245-ADAD-9177AF93792D}" type="slidenum">
              <a:rPr lang="en-US" altLang="en-US"/>
              <a:pPr>
                <a:defRPr/>
              </a:pPr>
              <a:t>‹N°›</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991CF4E-38A8-4A8E-936B-10B6EB8979CE}" type="slidenum">
              <a:rPr lang="en-US" altLang="en-US"/>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www.lifee.ai/" TargetMode="External"/><Relationship Id="rId4" Type="http://schemas.openxmlformats.org/officeDocument/2006/relationships/hyperlink" Target="mailto:info@lifee.a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04800" y="990600"/>
            <a:ext cx="2286000" cy="646331"/>
          </a:xfrm>
          <a:prstGeom prst="rect">
            <a:avLst/>
          </a:prstGeom>
          <a:gradFill rotWithShape="1">
            <a:gsLst>
              <a:gs pos="0">
                <a:srgbClr val="003399"/>
              </a:gs>
              <a:gs pos="100000">
                <a:srgbClr val="003399">
                  <a:gamma/>
                  <a:shade val="46275"/>
                  <a:invGamma/>
                </a:srgbClr>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Monnayez votre laverie…</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a:t>
            </a:r>
          </a:p>
        </p:txBody>
      </p:sp>
      <p:sp>
        <p:nvSpPr>
          <p:cNvPr id="3" name="ZoneTexte 7"/>
          <p:cNvSpPr txBox="1">
            <a:spLocks noChangeArrowheads="1"/>
          </p:cNvSpPr>
          <p:nvPr/>
        </p:nvSpPr>
        <p:spPr bwMode="auto">
          <a:xfrm>
            <a:off x="6667500" y="4191000"/>
            <a:ext cx="2286000" cy="660400"/>
          </a:xfrm>
          <a:prstGeom prst="rect">
            <a:avLst/>
          </a:prstGeom>
          <a:gradFill rotWithShape="1">
            <a:gsLst>
              <a:gs pos="0">
                <a:srgbClr val="6699FF"/>
              </a:gs>
              <a:gs pos="100000">
                <a:srgbClr val="001747"/>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Et optimisez ses performances…</a:t>
            </a:r>
          </a:p>
        </p:txBody>
      </p:sp>
      <p:pic>
        <p:nvPicPr>
          <p:cNvPr id="4" name="Image 3" descr="Une image contenant électroménager, appareil de cuisine, Électroménager, machine à laver&#10;&#10;Le contenu généré par l’IA peut être incorrect.">
            <a:extLst>
              <a:ext uri="{FF2B5EF4-FFF2-40B4-BE49-F238E27FC236}">
                <a16:creationId xmlns:a16="http://schemas.microsoft.com/office/drawing/2014/main" id="{4492EF79-7851-1B0D-8810-E72DD26D1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28800"/>
            <a:ext cx="4172335" cy="289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2489-24E3-385D-9666-20E5162F8736}"/>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5A6D508-952A-6A87-B3C5-D42AA4DB582A}"/>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10</a:t>
            </a:r>
          </a:p>
        </p:txBody>
      </p:sp>
      <p:sp>
        <p:nvSpPr>
          <p:cNvPr id="11" name="Rectangle 9">
            <a:extLst>
              <a:ext uri="{FF2B5EF4-FFF2-40B4-BE49-F238E27FC236}">
                <a16:creationId xmlns:a16="http://schemas.microsoft.com/office/drawing/2014/main" id="{D1C2070D-5CDD-7BEF-D45B-E4FFDF97C2D8}"/>
              </a:ext>
            </a:extLst>
          </p:cNvPr>
          <p:cNvSpPr>
            <a:spLocks noChangeArrowheads="1"/>
          </p:cNvSpPr>
          <p:nvPr/>
        </p:nvSpPr>
        <p:spPr bwMode="auto">
          <a:xfrm>
            <a:off x="4648200" y="1673304"/>
            <a:ext cx="4419600" cy="286232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Si l’utilisateur sélectionne une machine déjà en cours d’utilisation, le monnayeur le détecte et l’affiche en demandant de sélectionner une autre machine sans avoir débité la précédente sélection.</a:t>
            </a:r>
          </a:p>
          <a:p>
            <a:pPr marL="342900" indent="-342900" eaLnBrk="1" hangingPunct="1"/>
            <a:endParaRPr lang="fr-FR" altLang="en-US" b="1" dirty="0">
              <a:cs typeface="Times New Roman" pitchFamily="18" charset="0"/>
            </a:endParaRPr>
          </a:p>
          <a:p>
            <a:pPr marL="342900" indent="-342900" eaLnBrk="1" hangingPunct="1"/>
            <a:r>
              <a:rPr lang="fr-FR" altLang="en-US" b="1" dirty="0">
                <a:cs typeface="Times New Roman" pitchFamily="18" charset="0"/>
              </a:rPr>
              <a:t>Si l’utilisateur ne sélectionne rien, le système annule et revient à l’écran principale.</a:t>
            </a:r>
          </a:p>
        </p:txBody>
      </p:sp>
      <p:pic>
        <p:nvPicPr>
          <p:cNvPr id="3" name="Image 2" descr="Une image contenant texte, Électroménager, intérieur, contrôle&#10;&#10;Le contenu généré par l’IA peut être incorrect.">
            <a:extLst>
              <a:ext uri="{FF2B5EF4-FFF2-40B4-BE49-F238E27FC236}">
                <a16:creationId xmlns:a16="http://schemas.microsoft.com/office/drawing/2014/main" id="{A8D046AF-7D9C-FF58-55D0-6D4ED6136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24865"/>
            <a:ext cx="3429001" cy="4478275"/>
          </a:xfrm>
          <a:prstGeom prst="rect">
            <a:avLst/>
          </a:prstGeom>
        </p:spPr>
      </p:pic>
      <p:sp>
        <p:nvSpPr>
          <p:cNvPr id="5" name="Rectangle 4">
            <a:extLst>
              <a:ext uri="{FF2B5EF4-FFF2-40B4-BE49-F238E27FC236}">
                <a16:creationId xmlns:a16="http://schemas.microsoft.com/office/drawing/2014/main" id="{E6E8077C-F6D7-4951-3106-EF360D76F725}"/>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Détection</a:t>
            </a:r>
            <a:endParaRPr lang="fr-FR" sz="2400" dirty="0">
              <a:solidFill>
                <a:srgbClr val="ADD14C"/>
              </a:solidFill>
              <a:latin typeface="+mj-lt"/>
            </a:endParaRPr>
          </a:p>
        </p:txBody>
      </p:sp>
    </p:spTree>
    <p:extLst>
      <p:ext uri="{BB962C8B-B14F-4D97-AF65-F5344CB8AC3E}">
        <p14:creationId xmlns:p14="http://schemas.microsoft.com/office/powerpoint/2010/main" val="235614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9029-918B-97CC-4419-2095EE474423}"/>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BF8883F9-49C9-C293-B3A8-BF84E890A8D4}"/>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11</a:t>
            </a:r>
          </a:p>
        </p:txBody>
      </p:sp>
      <p:sp>
        <p:nvSpPr>
          <p:cNvPr id="7" name="Rectangle 6">
            <a:extLst>
              <a:ext uri="{FF2B5EF4-FFF2-40B4-BE49-F238E27FC236}">
                <a16:creationId xmlns:a16="http://schemas.microsoft.com/office/drawing/2014/main" id="{4ED50B16-E42D-B0B1-29B3-08831FEC358D}"/>
              </a:ext>
            </a:extLst>
          </p:cNvPr>
          <p:cNvSpPr/>
          <p:nvPr/>
        </p:nvSpPr>
        <p:spPr>
          <a:xfrm>
            <a:off x="6172200" y="571500"/>
            <a:ext cx="27686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Interface en ligne</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A9FA55EF-57DB-E13E-6BDF-FEC1750CA7BD}"/>
              </a:ext>
            </a:extLst>
          </p:cNvPr>
          <p:cNvSpPr>
            <a:spLocks noChangeArrowheads="1"/>
          </p:cNvSpPr>
          <p:nvPr/>
        </p:nvSpPr>
        <p:spPr bwMode="auto">
          <a:xfrm>
            <a:off x="5181600" y="2228671"/>
            <a:ext cx="38100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Une console d’administration web permettant de gérer les QR Codes, les utilisateurs, l’historique des machines…</a:t>
            </a:r>
          </a:p>
        </p:txBody>
      </p:sp>
      <p:pic>
        <p:nvPicPr>
          <p:cNvPr id="6" name="Image 5" descr="Une image contenant texte, capture d’écran, nombre, Police&#10;&#10;Le contenu généré par l’IA peut être incorrect.">
            <a:extLst>
              <a:ext uri="{FF2B5EF4-FFF2-40B4-BE49-F238E27FC236}">
                <a16:creationId xmlns:a16="http://schemas.microsoft.com/office/drawing/2014/main" id="{B2993351-8A37-52F5-A32B-BBA665139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3124200"/>
            <a:ext cx="4755799" cy="1961767"/>
          </a:xfrm>
          <a:prstGeom prst="rect">
            <a:avLst/>
          </a:prstGeom>
        </p:spPr>
      </p:pic>
      <p:pic>
        <p:nvPicPr>
          <p:cNvPr id="13" name="Image 12" descr="Une image contenant texte, capture d’écran, Police, nombre&#10;&#10;Le contenu généré par l’IA peut être incorrect.">
            <a:extLst>
              <a:ext uri="{FF2B5EF4-FFF2-40B4-BE49-F238E27FC236}">
                <a16:creationId xmlns:a16="http://schemas.microsoft.com/office/drawing/2014/main" id="{CB3D7C5D-DD28-114C-41B9-20EE340C0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962925"/>
            <a:ext cx="4755799" cy="1971675"/>
          </a:xfrm>
          <a:prstGeom prst="rect">
            <a:avLst/>
          </a:prstGeom>
        </p:spPr>
      </p:pic>
    </p:spTree>
    <p:extLst>
      <p:ext uri="{BB962C8B-B14F-4D97-AF65-F5344CB8AC3E}">
        <p14:creationId xmlns:p14="http://schemas.microsoft.com/office/powerpoint/2010/main" val="64182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10CB-3FDE-F49E-5C86-4BCC0352D814}"/>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18484BC7-300B-B327-38D1-55F48F4226DB}"/>
              </a:ext>
            </a:extLst>
          </p:cNvPr>
          <p:cNvSpPr txBox="1"/>
          <p:nvPr/>
        </p:nvSpPr>
        <p:spPr>
          <a:xfrm>
            <a:off x="8763000" y="6553200"/>
            <a:ext cx="381000" cy="276999"/>
          </a:xfrm>
          <a:prstGeom prst="rect">
            <a:avLst/>
          </a:prstGeom>
          <a:noFill/>
        </p:spPr>
        <p:txBody>
          <a:bodyPr>
            <a:spAutoFit/>
          </a:bodyPr>
          <a:lstStyle/>
          <a:p>
            <a:pPr>
              <a:defRPr/>
            </a:pPr>
            <a:r>
              <a:rPr lang="fr-FR" sz="1200" dirty="0">
                <a:solidFill>
                  <a:schemeClr val="tx1">
                    <a:lumMod val="65000"/>
                    <a:lumOff val="35000"/>
                  </a:schemeClr>
                </a:solidFill>
              </a:rPr>
              <a:t>12</a:t>
            </a:r>
          </a:p>
        </p:txBody>
      </p:sp>
      <p:sp>
        <p:nvSpPr>
          <p:cNvPr id="7" name="Rectangle 6">
            <a:extLst>
              <a:ext uri="{FF2B5EF4-FFF2-40B4-BE49-F238E27FC236}">
                <a16:creationId xmlns:a16="http://schemas.microsoft.com/office/drawing/2014/main" id="{E2988143-7E9F-6901-B954-F90E47E999F5}"/>
              </a:ext>
            </a:extLst>
          </p:cNvPr>
          <p:cNvSpPr/>
          <p:nvPr/>
        </p:nvSpPr>
        <p:spPr>
          <a:xfrm>
            <a:off x="3810000" y="571649"/>
            <a:ext cx="5130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rPr>
              <a:t>D</a:t>
            </a:r>
            <a:r>
              <a:rPr lang="fr-FR" sz="2400" dirty="0"/>
              <a:t>éploiement et accompagnement</a:t>
            </a:r>
            <a:r>
              <a:rPr lang="fr-FR" sz="2400" dirty="0">
                <a:solidFill>
                  <a:schemeClr val="bg1"/>
                </a:solidFill>
                <a:latin typeface="+mj-lt"/>
                <a:cs typeface="Verdana"/>
              </a:rPr>
              <a:t> :</a:t>
            </a:r>
            <a:endParaRPr lang="fr-FR" sz="2400" dirty="0">
              <a:solidFill>
                <a:srgbClr val="ADD14C"/>
              </a:solidFill>
              <a:latin typeface="+mj-lt"/>
            </a:endParaRPr>
          </a:p>
        </p:txBody>
      </p:sp>
      <p:sp>
        <p:nvSpPr>
          <p:cNvPr id="2" name="Rectangle 9">
            <a:extLst>
              <a:ext uri="{FF2B5EF4-FFF2-40B4-BE49-F238E27FC236}">
                <a16:creationId xmlns:a16="http://schemas.microsoft.com/office/drawing/2014/main" id="{E18715A3-330C-20FB-3D89-544FDCE76297}"/>
              </a:ext>
            </a:extLst>
          </p:cNvPr>
          <p:cNvSpPr>
            <a:spLocks noChangeArrowheads="1"/>
          </p:cNvSpPr>
          <p:nvPr/>
        </p:nvSpPr>
        <p:spPr bwMode="auto">
          <a:xfrm>
            <a:off x="2743200" y="1371600"/>
            <a:ext cx="51308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Installation simple : Les machines sont branchées en direct au monnayeur sans nécessité d’avoir un contact sec ou de carte électronique spécifique.</a:t>
            </a:r>
          </a:p>
        </p:txBody>
      </p:sp>
      <p:sp>
        <p:nvSpPr>
          <p:cNvPr id="3" name="Rectangle 9">
            <a:extLst>
              <a:ext uri="{FF2B5EF4-FFF2-40B4-BE49-F238E27FC236}">
                <a16:creationId xmlns:a16="http://schemas.microsoft.com/office/drawing/2014/main" id="{69406FE3-ACDC-1F9F-4E9E-8AFC6F2A9CDB}"/>
              </a:ext>
            </a:extLst>
          </p:cNvPr>
          <p:cNvSpPr>
            <a:spLocks noChangeArrowheads="1"/>
          </p:cNvSpPr>
          <p:nvPr/>
        </p:nvSpPr>
        <p:spPr bwMode="auto">
          <a:xfrm>
            <a:off x="2743200" y="2706453"/>
            <a:ext cx="49530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Console d’administration : Le monnayeur est connecté sur Internet lui permettant de récupérer les crédits disponibles lorsqu’un QR Code est détecté.</a:t>
            </a:r>
          </a:p>
        </p:txBody>
      </p:sp>
      <p:pic>
        <p:nvPicPr>
          <p:cNvPr id="9" name="Image 8" descr="Une image contenant Graphique, symbole, logo, cercle&#10;&#10;Le contenu généré par l’IA peut être incorrect.">
            <a:extLst>
              <a:ext uri="{FF2B5EF4-FFF2-40B4-BE49-F238E27FC236}">
                <a16:creationId xmlns:a16="http://schemas.microsoft.com/office/drawing/2014/main" id="{D092282E-E48F-200D-C6B2-368E22586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1143000"/>
            <a:ext cx="1024483" cy="1024483"/>
          </a:xfrm>
          <a:prstGeom prst="rect">
            <a:avLst/>
          </a:prstGeom>
        </p:spPr>
      </p:pic>
      <p:pic>
        <p:nvPicPr>
          <p:cNvPr id="11" name="Image 10" descr="Une image contenant Graphique, symbole, logo, cercle&#10;&#10;Le contenu généré par l’IA peut être incorrect.">
            <a:extLst>
              <a:ext uri="{FF2B5EF4-FFF2-40B4-BE49-F238E27FC236}">
                <a16:creationId xmlns:a16="http://schemas.microsoft.com/office/drawing/2014/main" id="{72F9C7C1-76E3-46C5-627F-6C01AA92B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2286000"/>
            <a:ext cx="1024483" cy="1024483"/>
          </a:xfrm>
          <a:prstGeom prst="rect">
            <a:avLst/>
          </a:prstGeom>
        </p:spPr>
      </p:pic>
      <p:pic>
        <p:nvPicPr>
          <p:cNvPr id="13" name="Image 12" descr="Une image contenant Graphique, symbole, logo, cercle&#10;&#10;Le contenu généré par l’IA peut être incorrect.">
            <a:extLst>
              <a:ext uri="{FF2B5EF4-FFF2-40B4-BE49-F238E27FC236}">
                <a16:creationId xmlns:a16="http://schemas.microsoft.com/office/drawing/2014/main" id="{A35987BD-6A32-65BA-4D60-3C796F2F3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3699917"/>
            <a:ext cx="1024483" cy="1024483"/>
          </a:xfrm>
          <a:prstGeom prst="rect">
            <a:avLst/>
          </a:prstGeom>
        </p:spPr>
      </p:pic>
      <p:sp>
        <p:nvSpPr>
          <p:cNvPr id="14" name="Rectangle 9">
            <a:extLst>
              <a:ext uri="{FF2B5EF4-FFF2-40B4-BE49-F238E27FC236}">
                <a16:creationId xmlns:a16="http://schemas.microsoft.com/office/drawing/2014/main" id="{A5B87BB4-DD11-7175-F1AD-CB890E1E9D30}"/>
              </a:ext>
            </a:extLst>
          </p:cNvPr>
          <p:cNvSpPr>
            <a:spLocks noChangeArrowheads="1"/>
          </p:cNvSpPr>
          <p:nvPr/>
        </p:nvSpPr>
        <p:spPr bwMode="auto">
          <a:xfrm>
            <a:off x="2743200" y="4085272"/>
            <a:ext cx="4953000" cy="1477328"/>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Prise en main facile : explication de  l’interface web, création des QR codes, suivi des crédits. Assistance technique à distance ou sur site, mises à jour régulières du logiciel, hotline dédiée.</a:t>
            </a:r>
          </a:p>
        </p:txBody>
      </p:sp>
    </p:spTree>
    <p:extLst>
      <p:ext uri="{BB962C8B-B14F-4D97-AF65-F5344CB8AC3E}">
        <p14:creationId xmlns:p14="http://schemas.microsoft.com/office/powerpoint/2010/main" val="41046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25BF-7144-1C23-1564-3970361F4E41}"/>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12F8EF3-D3CF-E1D5-23FB-07C9C38F7F9B}"/>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13</a:t>
            </a:r>
          </a:p>
        </p:txBody>
      </p:sp>
      <p:sp>
        <p:nvSpPr>
          <p:cNvPr id="7" name="Rectangle 6">
            <a:extLst>
              <a:ext uri="{FF2B5EF4-FFF2-40B4-BE49-F238E27FC236}">
                <a16:creationId xmlns:a16="http://schemas.microsoft.com/office/drawing/2014/main" id="{9216C0ED-EEA2-3FE5-FCAB-FEBCA9AAA22A}"/>
              </a:ext>
            </a:extLst>
          </p:cNvPr>
          <p:cNvSpPr/>
          <p:nvPr/>
        </p:nvSpPr>
        <p:spPr>
          <a:xfrm>
            <a:off x="5334000" y="571649"/>
            <a:ext cx="3606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t>Perspectives d’évolution</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FAA7319F-B49E-9A69-0418-7DA052533444}"/>
              </a:ext>
            </a:extLst>
          </p:cNvPr>
          <p:cNvSpPr>
            <a:spLocks noChangeArrowheads="1"/>
          </p:cNvSpPr>
          <p:nvPr/>
        </p:nvSpPr>
        <p:spPr bwMode="auto">
          <a:xfrm>
            <a:off x="5166360" y="2015297"/>
            <a:ext cx="3810000" cy="2308324"/>
          </a:xfrm>
          <a:prstGeom prst="rect">
            <a:avLst/>
          </a:prstGeom>
          <a:noFill/>
          <a:ln w="9525">
            <a:noFill/>
            <a:miter lim="800000"/>
            <a:headEnd/>
            <a:tailEnd/>
          </a:ln>
        </p:spPr>
        <p:txBody>
          <a:bodyPr wrap="square">
            <a:spAutoFit/>
          </a:bodyPr>
          <a:lstStyle/>
          <a:p>
            <a:pPr marL="342900" indent="-342900" eaLnBrk="1" hangingPunct="1"/>
            <a:r>
              <a:rPr lang="fr-FR" b="1" dirty="0"/>
              <a:t>Possibilité d’ajouter des fonctions futures : NFC, paiement en ligne, statistiques détaillées d’utilisations, de consommations, extension à d’autres services collectifs (salles, parkings, etc.)</a:t>
            </a:r>
            <a:endParaRPr lang="fr-FR" altLang="en-US" b="1" dirty="0">
              <a:cs typeface="Times New Roman" pitchFamily="18" charset="0"/>
            </a:endParaRPr>
          </a:p>
        </p:txBody>
      </p:sp>
      <p:pic>
        <p:nvPicPr>
          <p:cNvPr id="5" name="Image 4" descr="Une image contenant habits, clipart, dessin humoristique, illustration&#10;&#10;Le contenu généré par l’IA peut être incorrect.">
            <a:extLst>
              <a:ext uri="{FF2B5EF4-FFF2-40B4-BE49-F238E27FC236}">
                <a16:creationId xmlns:a16="http://schemas.microsoft.com/office/drawing/2014/main" id="{CC7AD79F-5176-B3C4-530B-13AFD3211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4318049" cy="3138518"/>
          </a:xfrm>
          <a:prstGeom prst="rect">
            <a:avLst/>
          </a:prstGeom>
        </p:spPr>
      </p:pic>
    </p:spTree>
    <p:extLst>
      <p:ext uri="{BB962C8B-B14F-4D97-AF65-F5344CB8AC3E}">
        <p14:creationId xmlns:p14="http://schemas.microsoft.com/office/powerpoint/2010/main" val="139281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277813" y="1276350"/>
            <a:ext cx="8485187" cy="1015663"/>
          </a:xfrm>
          <a:prstGeom prst="rect">
            <a:avLst/>
          </a:prstGeom>
          <a:noFill/>
          <a:ln w="9525">
            <a:noFill/>
            <a:miter lim="800000"/>
            <a:headEnd/>
            <a:tailEnd/>
          </a:ln>
        </p:spPr>
        <p:txBody>
          <a:bodyPr>
            <a:spAutoFit/>
          </a:bodyPr>
          <a:lstStyle/>
          <a:p>
            <a:r>
              <a:rPr lang="en-US" sz="2000" dirty="0"/>
              <a:t>Médaille d’Or du Concours Lépine Régional à Monts en Touraine (2011)</a:t>
            </a:r>
          </a:p>
          <a:p>
            <a:r>
              <a:rPr lang="en-US" sz="2000" dirty="0"/>
              <a:t>Médaille d’Argent du Concours Lépine Européen à Strasbourg (2014)</a:t>
            </a:r>
            <a:endParaRPr lang="fr-FR" sz="2000" dirty="0"/>
          </a:p>
          <a:p>
            <a:endParaRPr lang="fr-FR" sz="2000" dirty="0"/>
          </a:p>
        </p:txBody>
      </p:sp>
      <p:sp>
        <p:nvSpPr>
          <p:cNvPr id="9" name="Rectangle 8"/>
          <p:cNvSpPr/>
          <p:nvPr/>
        </p:nvSpPr>
        <p:spPr>
          <a:xfrm>
            <a:off x="4343400" y="571649"/>
            <a:ext cx="4597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Concours remportés par Savee</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14</a:t>
            </a:r>
            <a:endParaRPr lang="fr-FR" sz="1200" dirty="0">
              <a:solidFill>
                <a:schemeClr val="tx1">
                  <a:lumMod val="65000"/>
                  <a:lumOff val="35000"/>
                </a:schemeClr>
              </a:solidFill>
              <a:latin typeface="Arial" panose="020B0604020202020204" pitchFamily="34" charset="0"/>
            </a:endParaRPr>
          </a:p>
        </p:txBody>
      </p:sp>
      <p:sp>
        <p:nvSpPr>
          <p:cNvPr id="23557" name="AutoShape 8" descr="imap://info%40saveeapp%2Ecom@mail.firstheberg.net:143/fetch%3EUID%3E/INBOX%3E941?part=1.3&amp;type=image/jpeg&amp;filename=20140905_16291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dirty="0"/>
          </a:p>
        </p:txBody>
      </p:sp>
      <p:pic>
        <p:nvPicPr>
          <p:cNvPr id="23558" name="Picture 9"/>
          <p:cNvPicPr>
            <a:picLocks noChangeAspect="1" noChangeArrowheads="1"/>
          </p:cNvPicPr>
          <p:nvPr/>
        </p:nvPicPr>
        <p:blipFill>
          <a:blip r:embed="rId4" cstate="print"/>
          <a:srcRect/>
          <a:stretch>
            <a:fillRect/>
          </a:stretch>
        </p:blipFill>
        <p:spPr bwMode="auto">
          <a:xfrm>
            <a:off x="2133600" y="2133600"/>
            <a:ext cx="6019800" cy="3382963"/>
          </a:xfrm>
          <a:prstGeom prst="rect">
            <a:avLst/>
          </a:prstGeom>
          <a:noFill/>
          <a:ln w="9525">
            <a:noFill/>
            <a:miter lim="800000"/>
            <a:headEnd/>
            <a:tailEnd/>
          </a:ln>
        </p:spPr>
      </p:pic>
      <p:pic>
        <p:nvPicPr>
          <p:cNvPr id="23560" name="Picture 2" descr="http://www.ludinord.fr/photos/Medaille-Lepine-version-originale.png"/>
          <p:cNvPicPr>
            <a:picLocks noChangeAspect="1" noChangeArrowheads="1"/>
          </p:cNvPicPr>
          <p:nvPr/>
        </p:nvPicPr>
        <p:blipFill>
          <a:blip r:embed="rId5" cstate="print"/>
          <a:srcRect/>
          <a:stretch>
            <a:fillRect/>
          </a:stretch>
        </p:blipFill>
        <p:spPr bwMode="auto">
          <a:xfrm>
            <a:off x="228600" y="3438525"/>
            <a:ext cx="1663700" cy="1590675"/>
          </a:xfrm>
          <a:prstGeom prst="rect">
            <a:avLst/>
          </a:prstGeom>
          <a:noFill/>
          <a:ln w="9525">
            <a:noFill/>
            <a:miter lim="800000"/>
            <a:headEnd/>
            <a:tailEnd/>
          </a:ln>
        </p:spPr>
      </p:pic>
      <p:pic>
        <p:nvPicPr>
          <p:cNvPr id="3" name="Image 2" descr="Une image contenant pièce, bronze, devise, métal&#10;&#10;Le contenu généré par l’IA peut être incorrect.">
            <a:extLst>
              <a:ext uri="{FF2B5EF4-FFF2-40B4-BE49-F238E27FC236}">
                <a16:creationId xmlns:a16="http://schemas.microsoft.com/office/drawing/2014/main" id="{49EB6FCF-95B2-D758-13D2-E138CEAF2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057400"/>
            <a:ext cx="1387475" cy="1391451"/>
          </a:xfrm>
          <a:prstGeom prst="rect">
            <a:avLst/>
          </a:prstGeom>
        </p:spPr>
      </p:pic>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C:\Users\Hoffmann\Desktop\dezinerfolio-com_business.png"/>
          <p:cNvPicPr>
            <a:picLocks noChangeAspect="1" noChangeArrowheads="1"/>
          </p:cNvPicPr>
          <p:nvPr/>
        </p:nvPicPr>
        <p:blipFill>
          <a:blip r:embed="rId2" cstate="print"/>
          <a:srcRect/>
          <a:stretch>
            <a:fillRect/>
          </a:stretch>
        </p:blipFill>
        <p:spPr bwMode="auto">
          <a:xfrm>
            <a:off x="763588" y="1219200"/>
            <a:ext cx="3048000" cy="1612900"/>
          </a:xfrm>
          <a:prstGeom prst="rect">
            <a:avLst/>
          </a:prstGeom>
          <a:noFill/>
          <a:ln w="9525">
            <a:noFill/>
            <a:miter lim="800000"/>
            <a:headEnd/>
            <a:tailEnd/>
          </a:ln>
        </p:spPr>
      </p:pic>
      <p:pic>
        <p:nvPicPr>
          <p:cNvPr id="14340" name="Picture 6" descr="C:\Users\Hoffmann\Desktop\poignee_de_main.png"/>
          <p:cNvPicPr>
            <a:picLocks noChangeAspect="1" noChangeArrowheads="1"/>
          </p:cNvPicPr>
          <p:nvPr/>
        </p:nvPicPr>
        <p:blipFill>
          <a:blip r:embed="rId3" cstate="print"/>
          <a:srcRect/>
          <a:stretch>
            <a:fillRect/>
          </a:stretch>
        </p:blipFill>
        <p:spPr bwMode="auto">
          <a:xfrm>
            <a:off x="908050" y="3090863"/>
            <a:ext cx="2747963" cy="2062162"/>
          </a:xfrm>
          <a:prstGeom prst="rect">
            <a:avLst/>
          </a:prstGeom>
          <a:noFill/>
          <a:ln w="9525">
            <a:noFill/>
            <a:miter lim="800000"/>
            <a:headEnd/>
            <a:tailEnd/>
          </a:ln>
        </p:spPr>
      </p:pic>
      <p:sp>
        <p:nvSpPr>
          <p:cNvPr id="6" name="Rectangle 5"/>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Contact</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15</a:t>
            </a:r>
          </a:p>
        </p:txBody>
      </p:sp>
      <p:sp>
        <p:nvSpPr>
          <p:cNvPr id="4" name="Rectangle 3">
            <a:extLst>
              <a:ext uri="{FF2B5EF4-FFF2-40B4-BE49-F238E27FC236}">
                <a16:creationId xmlns:a16="http://schemas.microsoft.com/office/drawing/2014/main" id="{DB4B9913-849F-8B0A-B537-F2BB0F43992F}"/>
              </a:ext>
            </a:extLst>
          </p:cNvPr>
          <p:cNvSpPr/>
          <p:nvPr/>
        </p:nvSpPr>
        <p:spPr>
          <a:xfrm>
            <a:off x="3962400" y="1459547"/>
            <a:ext cx="6477000" cy="3631763"/>
          </a:xfrm>
          <a:prstGeom prst="rect">
            <a:avLst/>
          </a:prstGeom>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fr-FR" sz="2400" b="1" dirty="0">
                <a:solidFill>
                  <a:schemeClr val="tx1">
                    <a:lumMod val="85000"/>
                    <a:lumOff val="15000"/>
                  </a:schemeClr>
                </a:solidFill>
                <a:ea typeface="Times New Roman"/>
              </a:rPr>
              <a:t>Alexander Hoffmann</a:t>
            </a:r>
            <a:br>
              <a:rPr lang="fr-FR" sz="2400" b="1" dirty="0">
                <a:solidFill>
                  <a:schemeClr val="tx1">
                    <a:lumMod val="85000"/>
                    <a:lumOff val="15000"/>
                  </a:schemeClr>
                </a:solidFill>
                <a:ea typeface="Times New Roman"/>
              </a:rPr>
            </a:br>
            <a:r>
              <a:rPr lang="fr-FR" sz="2400" dirty="0">
                <a:solidFill>
                  <a:schemeClr val="tx1">
                    <a:lumMod val="65000"/>
                    <a:lumOff val="35000"/>
                  </a:schemeClr>
                </a:solidFill>
                <a:ea typeface="Times New Roman"/>
              </a:rPr>
              <a:t>Directeur</a:t>
            </a:r>
          </a:p>
          <a:p>
            <a:pPr eaLnBrk="1" hangingPunct="1">
              <a:defRPr/>
            </a:pPr>
            <a:r>
              <a:rPr lang="fr-FR" sz="2400" dirty="0">
                <a:solidFill>
                  <a:schemeClr val="tx1">
                    <a:lumMod val="65000"/>
                    <a:lumOff val="35000"/>
                  </a:schemeClr>
                </a:solidFill>
                <a:ea typeface="Times New Roman"/>
              </a:rPr>
              <a:t>+33 (0)6 11 30 11 61</a:t>
            </a:r>
          </a:p>
          <a:p>
            <a:pPr eaLnBrk="1" hangingPunct="1">
              <a:defRPr/>
            </a:pPr>
            <a:r>
              <a:rPr lang="fr-FR" sz="2400" dirty="0">
                <a:solidFill>
                  <a:schemeClr val="tx1">
                    <a:lumMod val="65000"/>
                    <a:lumOff val="35000"/>
                  </a:schemeClr>
                </a:solidFill>
                <a:ea typeface="Times New Roman"/>
                <a:hlinkClick r:id="rId4"/>
              </a:rPr>
              <a:t>info@lifee.ai</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defRPr/>
            </a:pPr>
            <a:r>
              <a:rPr lang="fr-FR" sz="2400" b="1" dirty="0">
                <a:solidFill>
                  <a:schemeClr val="tx1">
                    <a:lumMod val="85000"/>
                    <a:lumOff val="15000"/>
                  </a:schemeClr>
                </a:solidFill>
                <a:ea typeface="Times New Roman"/>
              </a:rPr>
              <a:t>SAVEE</a:t>
            </a:r>
            <a:endParaRPr lang="fr-FR" sz="2400" dirty="0">
              <a:solidFill>
                <a:schemeClr val="tx1">
                  <a:lumMod val="65000"/>
                  <a:lumOff val="35000"/>
                </a:schemeClr>
              </a:solidFill>
              <a:ea typeface="Times New Roman"/>
            </a:endParaRPr>
          </a:p>
          <a:p>
            <a:pPr eaLnBrk="1" hangingPunct="1">
              <a:defRPr/>
            </a:pPr>
            <a:r>
              <a:rPr lang="fr-FR" sz="2400" dirty="0">
                <a:solidFill>
                  <a:schemeClr val="tx1">
                    <a:lumMod val="65000"/>
                    <a:lumOff val="35000"/>
                  </a:schemeClr>
                </a:solidFill>
                <a:ea typeface="Times New Roman"/>
              </a:rPr>
              <a:t>20 rue famille Carrausse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rPr>
              <a:t>34300 AGDE – France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hlinkClick r:id="rId5"/>
              </a:rPr>
              <a:t>https://</a:t>
            </a:r>
            <a:r>
              <a:rPr lang="fr-FR" sz="2400">
                <a:solidFill>
                  <a:schemeClr val="tx1">
                    <a:lumMod val="65000"/>
                    <a:lumOff val="35000"/>
                  </a:schemeClr>
                </a:solidFill>
                <a:ea typeface="Times New Roman"/>
                <a:hlinkClick r:id="rId5"/>
              </a:rPr>
              <a:t>www.lifee.ai</a:t>
            </a:r>
            <a:endParaRPr lang="fr-FR" sz="2400">
              <a:solidFill>
                <a:schemeClr val="tx1">
                  <a:lumMod val="65000"/>
                  <a:lumOff val="35000"/>
                </a:schemeClr>
              </a:solidFill>
              <a:ea typeface="Times New Roman"/>
            </a:endParaRPr>
          </a:p>
          <a:p>
            <a:pPr eaLnBrk="1" hangingPunct="1">
              <a:defRPr/>
            </a:pPr>
            <a:endParaRPr lang="fr-FR" sz="1400" dirty="0">
              <a:solidFill>
                <a:schemeClr val="tx1">
                  <a:lumMod val="65000"/>
                  <a:lumOff val="35000"/>
                </a:schemeClr>
              </a:solidFill>
              <a:ea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52490-5074-2025-8BA1-0D9AB884EA30}"/>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758D5885-2E74-214A-3F39-15B608016E74}"/>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2</a:t>
            </a:r>
          </a:p>
        </p:txBody>
      </p:sp>
      <p:sp>
        <p:nvSpPr>
          <p:cNvPr id="2" name="Rectangle 9">
            <a:extLst>
              <a:ext uri="{FF2B5EF4-FFF2-40B4-BE49-F238E27FC236}">
                <a16:creationId xmlns:a16="http://schemas.microsoft.com/office/drawing/2014/main" id="{4EEE299C-6E2E-05AD-D25D-162E2DC50478}"/>
              </a:ext>
            </a:extLst>
          </p:cNvPr>
          <p:cNvSpPr>
            <a:spLocks noChangeArrowheads="1"/>
          </p:cNvSpPr>
          <p:nvPr/>
        </p:nvSpPr>
        <p:spPr bwMode="auto">
          <a:xfrm>
            <a:off x="1581150" y="1947863"/>
            <a:ext cx="7910513" cy="368300"/>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Meilleure gestion ergonomique et automatisée des crédits</a:t>
            </a:r>
          </a:p>
        </p:txBody>
      </p:sp>
      <p:sp>
        <p:nvSpPr>
          <p:cNvPr id="3" name="Rectangle 10">
            <a:extLst>
              <a:ext uri="{FF2B5EF4-FFF2-40B4-BE49-F238E27FC236}">
                <a16:creationId xmlns:a16="http://schemas.microsoft.com/office/drawing/2014/main" id="{7427C527-C9AB-CB69-4982-F5298720C2D5}"/>
              </a:ext>
            </a:extLst>
          </p:cNvPr>
          <p:cNvSpPr>
            <a:spLocks noChangeArrowheads="1"/>
          </p:cNvSpPr>
          <p:nvPr/>
        </p:nvSpPr>
        <p:spPr bwMode="auto">
          <a:xfrm>
            <a:off x="1570038" y="3687763"/>
            <a:ext cx="77390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Simplicité de mise en marche et contrôlable à distance</a:t>
            </a:r>
          </a:p>
        </p:txBody>
      </p:sp>
      <p:sp>
        <p:nvSpPr>
          <p:cNvPr id="4" name="Rectangle 11">
            <a:extLst>
              <a:ext uri="{FF2B5EF4-FFF2-40B4-BE49-F238E27FC236}">
                <a16:creationId xmlns:a16="http://schemas.microsoft.com/office/drawing/2014/main" id="{D0257D0E-AA35-97CD-3C90-C56C3BB67EA6}"/>
              </a:ext>
            </a:extLst>
          </p:cNvPr>
          <p:cNvSpPr>
            <a:spLocks noChangeArrowheads="1"/>
          </p:cNvSpPr>
          <p:nvPr/>
        </p:nvSpPr>
        <p:spPr bwMode="auto">
          <a:xfrm>
            <a:off x="1570038" y="2827338"/>
            <a:ext cx="80311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Maîtrise de la consommation et de l’énergie</a:t>
            </a:r>
          </a:p>
        </p:txBody>
      </p:sp>
      <p:sp>
        <p:nvSpPr>
          <p:cNvPr id="7" name="Rectangle 6">
            <a:extLst>
              <a:ext uri="{FF2B5EF4-FFF2-40B4-BE49-F238E27FC236}">
                <a16:creationId xmlns:a16="http://schemas.microsoft.com/office/drawing/2014/main" id="{FD3D65D7-490D-D22F-5FC1-703714132189}"/>
              </a:ext>
            </a:extLst>
          </p:cNvPr>
          <p:cNvSpPr/>
          <p:nvPr/>
        </p:nvSpPr>
        <p:spPr>
          <a:xfrm>
            <a:off x="2360613" y="571500"/>
            <a:ext cx="6580187"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Optimiser votre laverie sur 3 plans différents :</a:t>
            </a:r>
            <a:endParaRPr lang="fr-FR" sz="2400" dirty="0">
              <a:solidFill>
                <a:srgbClr val="ADD14C"/>
              </a:solidFill>
              <a:latin typeface="+mj-lt"/>
            </a:endParaRPr>
          </a:p>
        </p:txBody>
      </p:sp>
      <p:pic>
        <p:nvPicPr>
          <p:cNvPr id="9" name="Picture 6" descr="C:\Users\Hoffmann\Desktop\recycling-green-hi.png">
            <a:extLst>
              <a:ext uri="{FF2B5EF4-FFF2-40B4-BE49-F238E27FC236}">
                <a16:creationId xmlns:a16="http://schemas.microsoft.com/office/drawing/2014/main" id="{096B5FF2-BC4A-DF36-B65D-FBA6D0828D39}"/>
              </a:ext>
            </a:extLst>
          </p:cNvPr>
          <p:cNvPicPr>
            <a:picLocks noChangeAspect="1" noChangeArrowheads="1"/>
          </p:cNvPicPr>
          <p:nvPr/>
        </p:nvPicPr>
        <p:blipFill>
          <a:blip r:embed="rId3" cstate="print"/>
          <a:srcRect/>
          <a:stretch>
            <a:fillRect/>
          </a:stretch>
        </p:blipFill>
        <p:spPr bwMode="auto">
          <a:xfrm>
            <a:off x="1066800" y="3721100"/>
            <a:ext cx="393700" cy="393700"/>
          </a:xfrm>
          <a:prstGeom prst="rect">
            <a:avLst/>
          </a:prstGeom>
          <a:noFill/>
          <a:ln w="9525">
            <a:noFill/>
            <a:miter lim="800000"/>
            <a:headEnd/>
            <a:tailEnd/>
          </a:ln>
        </p:spPr>
      </p:pic>
      <p:pic>
        <p:nvPicPr>
          <p:cNvPr id="12" name="Image 11" descr="Une image contenant Graphique, Police, logo, conception&#10;&#10;Le contenu généré par l’IA peut être incorrect.">
            <a:extLst>
              <a:ext uri="{FF2B5EF4-FFF2-40B4-BE49-F238E27FC236}">
                <a16:creationId xmlns:a16="http://schemas.microsoft.com/office/drawing/2014/main" id="{F680F475-4FA3-F240-4E2B-05BE61676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722165"/>
            <a:ext cx="580232" cy="580232"/>
          </a:xfrm>
          <a:prstGeom prst="rect">
            <a:avLst/>
          </a:prstGeom>
        </p:spPr>
      </p:pic>
      <p:pic>
        <p:nvPicPr>
          <p:cNvPr id="14" name="Image 13" descr="Une image contenant cercle, logo, symbole, jaune&#10;&#10;Le contenu généré par l’IA peut être incorrect.">
            <a:extLst>
              <a:ext uri="{FF2B5EF4-FFF2-40B4-BE49-F238E27FC236}">
                <a16:creationId xmlns:a16="http://schemas.microsoft.com/office/drawing/2014/main" id="{29BECCD3-4E7E-B7A3-04F0-BB8E61D15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676400"/>
            <a:ext cx="890508" cy="890508"/>
          </a:xfrm>
          <a:prstGeom prst="rect">
            <a:avLst/>
          </a:prstGeom>
        </p:spPr>
      </p:pic>
    </p:spTree>
    <p:extLst>
      <p:ext uri="{BB962C8B-B14F-4D97-AF65-F5344CB8AC3E}">
        <p14:creationId xmlns:p14="http://schemas.microsoft.com/office/powerpoint/2010/main" val="353167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03325" y="1219200"/>
            <a:ext cx="7331075" cy="400050"/>
          </a:xfrm>
          <a:prstGeom prst="rect">
            <a:avLst/>
          </a:prstGeom>
          <a:noFill/>
          <a:ln w="9525">
            <a:noFill/>
            <a:miter lim="800000"/>
            <a:headEnd/>
            <a:tailEnd/>
          </a:ln>
        </p:spPr>
        <p:txBody>
          <a:bodyPr>
            <a:spAutoFit/>
          </a:bodyPr>
          <a:lstStyle/>
          <a:p>
            <a:pPr marL="342900" indent="-342900"/>
            <a:r>
              <a:rPr lang="fr-FR" sz="2000" dirty="0"/>
              <a:t>Meilleur suivi de l’utilisation des équipements</a:t>
            </a:r>
            <a:endParaRPr lang="fr-FR" altLang="en-US" sz="2000" dirty="0">
              <a:cs typeface="Times New Roman" pitchFamily="18" charset="0"/>
            </a:endParaRPr>
          </a:p>
        </p:txBody>
      </p:sp>
      <p:sp>
        <p:nvSpPr>
          <p:cNvPr id="6147" name="Rectangle 2"/>
          <p:cNvSpPr>
            <a:spLocks noChangeArrowheads="1"/>
          </p:cNvSpPr>
          <p:nvPr/>
        </p:nvSpPr>
        <p:spPr bwMode="auto">
          <a:xfrm>
            <a:off x="1203325" y="1781175"/>
            <a:ext cx="6773863" cy="400050"/>
          </a:xfrm>
          <a:prstGeom prst="rect">
            <a:avLst/>
          </a:prstGeom>
          <a:noFill/>
          <a:ln w="9525">
            <a:noFill/>
            <a:miter lim="800000"/>
            <a:headEnd/>
            <a:tailEnd/>
          </a:ln>
        </p:spPr>
        <p:txBody>
          <a:bodyPr>
            <a:spAutoFit/>
          </a:bodyPr>
          <a:lstStyle/>
          <a:p>
            <a:pPr marL="342900" indent="-342900"/>
            <a:r>
              <a:rPr lang="fr-FR" sz="2000" dirty="0"/>
              <a:t>Réduction de la consommation inutile</a:t>
            </a:r>
            <a:endParaRPr lang="fr-FR" altLang="en-US" sz="2000" dirty="0">
              <a:cs typeface="Times New Roman" pitchFamily="18" charset="0"/>
            </a:endParaRPr>
          </a:p>
        </p:txBody>
      </p:sp>
      <p:sp>
        <p:nvSpPr>
          <p:cNvPr id="6148" name="Rectangle 3"/>
          <p:cNvSpPr>
            <a:spLocks noChangeArrowheads="1"/>
          </p:cNvSpPr>
          <p:nvPr/>
        </p:nvSpPr>
        <p:spPr bwMode="auto">
          <a:xfrm>
            <a:off x="1203325" y="2319338"/>
            <a:ext cx="670242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Destiné aux particuliers et aux professionnels</a:t>
            </a:r>
          </a:p>
        </p:txBody>
      </p:sp>
      <p:sp>
        <p:nvSpPr>
          <p:cNvPr id="5" name="Rectangle 4"/>
          <p:cNvSpPr/>
          <p:nvPr/>
        </p:nvSpPr>
        <p:spPr>
          <a:xfrm>
            <a:off x="1211263" y="2895600"/>
            <a:ext cx="6561137" cy="400110"/>
          </a:xfrm>
          <a:prstGeom prst="rect">
            <a:avLst/>
          </a:prstGeom>
        </p:spPr>
        <p:txBody>
          <a:bodyPr wrap="square">
            <a:spAutoFit/>
          </a:bodyPr>
          <a:lstStyle/>
          <a:p>
            <a:pPr marL="342900" indent="-342900" fontAlgn="auto">
              <a:spcBef>
                <a:spcPts val="0"/>
              </a:spcBef>
              <a:spcAft>
                <a:spcPts val="0"/>
              </a:spcAft>
              <a:defRPr/>
            </a:pPr>
            <a:r>
              <a:rPr lang="fr-FR" sz="2000" dirty="0"/>
              <a:t>Suivi des crédits en temps réel depuis une interface web</a:t>
            </a:r>
            <a:endParaRPr lang="fr-FR" sz="2000" dirty="0">
              <a:latin typeface="+mn-lt"/>
              <a:ea typeface="Times New Roman"/>
              <a:cs typeface="Times New Roman"/>
            </a:endParaRPr>
          </a:p>
        </p:txBody>
      </p:sp>
      <p:sp>
        <p:nvSpPr>
          <p:cNvPr id="6" name="Rectangle 5"/>
          <p:cNvSpPr/>
          <p:nvPr/>
        </p:nvSpPr>
        <p:spPr>
          <a:xfrm>
            <a:off x="1211263" y="3467100"/>
            <a:ext cx="7246937" cy="400050"/>
          </a:xfrm>
          <a:prstGeom prst="rect">
            <a:avLst/>
          </a:prstGeom>
        </p:spPr>
        <p:txBody>
          <a:bodyPr>
            <a:spAutoFit/>
          </a:bodyPr>
          <a:lstStyle/>
          <a:p>
            <a:pPr marL="342900" indent="-342900">
              <a:defRPr/>
            </a:pPr>
            <a:r>
              <a:rPr lang="fr-FR" sz="2000" dirty="0">
                <a:latin typeface="+mn-lt"/>
                <a:ea typeface="Times New Roman"/>
                <a:cs typeface="Times New Roman"/>
              </a:rPr>
              <a:t>Compatible avec toutes les laves linges et sèches linges</a:t>
            </a:r>
          </a:p>
        </p:txBody>
      </p:sp>
      <p:pic>
        <p:nvPicPr>
          <p:cNvPr id="6151" name="Picture 6" descr="C:\Users\Hoffmann\Desktop\gold-star.png"/>
          <p:cNvPicPr>
            <a:picLocks noChangeAspect="1" noChangeArrowheads="1"/>
          </p:cNvPicPr>
          <p:nvPr/>
        </p:nvPicPr>
        <p:blipFill>
          <a:blip r:embed="rId2" cstate="print"/>
          <a:srcRect/>
          <a:stretch>
            <a:fillRect/>
          </a:stretch>
        </p:blipFill>
        <p:spPr bwMode="auto">
          <a:xfrm>
            <a:off x="762000" y="4041775"/>
            <a:ext cx="327025" cy="312738"/>
          </a:xfrm>
          <a:prstGeom prst="rect">
            <a:avLst/>
          </a:prstGeom>
          <a:noFill/>
          <a:ln w="9525">
            <a:noFill/>
            <a:miter lim="800000"/>
            <a:headEnd/>
            <a:tailEnd/>
          </a:ln>
        </p:spPr>
      </p:pic>
      <p:pic>
        <p:nvPicPr>
          <p:cNvPr id="6152" name="Picture 6" descr="C:\Users\Hoffmann\Desktop\gold-star.png"/>
          <p:cNvPicPr>
            <a:picLocks noChangeAspect="1" noChangeArrowheads="1"/>
          </p:cNvPicPr>
          <p:nvPr/>
        </p:nvPicPr>
        <p:blipFill>
          <a:blip r:embed="rId2" cstate="print"/>
          <a:srcRect/>
          <a:stretch>
            <a:fillRect/>
          </a:stretch>
        </p:blipFill>
        <p:spPr bwMode="auto">
          <a:xfrm>
            <a:off x="779463" y="1262063"/>
            <a:ext cx="328612" cy="312737"/>
          </a:xfrm>
          <a:prstGeom prst="rect">
            <a:avLst/>
          </a:prstGeom>
          <a:noFill/>
          <a:ln w="9525">
            <a:noFill/>
            <a:miter lim="800000"/>
            <a:headEnd/>
            <a:tailEnd/>
          </a:ln>
        </p:spPr>
      </p:pic>
      <p:pic>
        <p:nvPicPr>
          <p:cNvPr id="6153" name="Picture 6" descr="C:\Users\Hoffmann\Desktop\gold-star.png"/>
          <p:cNvPicPr>
            <a:picLocks noChangeAspect="1" noChangeArrowheads="1"/>
          </p:cNvPicPr>
          <p:nvPr/>
        </p:nvPicPr>
        <p:blipFill>
          <a:blip r:embed="rId2" cstate="print"/>
          <a:srcRect/>
          <a:stretch>
            <a:fillRect/>
          </a:stretch>
        </p:blipFill>
        <p:spPr bwMode="auto">
          <a:xfrm>
            <a:off x="766763" y="1790700"/>
            <a:ext cx="328612" cy="312738"/>
          </a:xfrm>
          <a:prstGeom prst="rect">
            <a:avLst/>
          </a:prstGeom>
          <a:noFill/>
          <a:ln w="9525">
            <a:noFill/>
            <a:miter lim="800000"/>
            <a:headEnd/>
            <a:tailEnd/>
          </a:ln>
        </p:spPr>
      </p:pic>
      <p:pic>
        <p:nvPicPr>
          <p:cNvPr id="6154" name="Picture 6" descr="C:\Users\Hoffmann\Desktop\gold-star.png"/>
          <p:cNvPicPr>
            <a:picLocks noChangeAspect="1" noChangeArrowheads="1"/>
          </p:cNvPicPr>
          <p:nvPr/>
        </p:nvPicPr>
        <p:blipFill>
          <a:blip r:embed="rId2" cstate="print"/>
          <a:srcRect/>
          <a:stretch>
            <a:fillRect/>
          </a:stretch>
        </p:blipFill>
        <p:spPr bwMode="auto">
          <a:xfrm>
            <a:off x="766763" y="2366963"/>
            <a:ext cx="328612" cy="312737"/>
          </a:xfrm>
          <a:prstGeom prst="rect">
            <a:avLst/>
          </a:prstGeom>
          <a:noFill/>
          <a:ln w="9525">
            <a:noFill/>
            <a:miter lim="800000"/>
            <a:headEnd/>
            <a:tailEnd/>
          </a:ln>
        </p:spPr>
      </p:pic>
      <p:pic>
        <p:nvPicPr>
          <p:cNvPr id="6155" name="Picture 6" descr="C:\Users\Hoffmann\Desktop\gold-star.png"/>
          <p:cNvPicPr>
            <a:picLocks noChangeAspect="1" noChangeArrowheads="1"/>
          </p:cNvPicPr>
          <p:nvPr/>
        </p:nvPicPr>
        <p:blipFill>
          <a:blip r:embed="rId2" cstate="print"/>
          <a:srcRect/>
          <a:stretch>
            <a:fillRect/>
          </a:stretch>
        </p:blipFill>
        <p:spPr bwMode="auto">
          <a:xfrm>
            <a:off x="766763" y="2936875"/>
            <a:ext cx="328612" cy="312738"/>
          </a:xfrm>
          <a:prstGeom prst="rect">
            <a:avLst/>
          </a:prstGeom>
          <a:noFill/>
          <a:ln w="9525">
            <a:noFill/>
            <a:miter lim="800000"/>
            <a:headEnd/>
            <a:tailEnd/>
          </a:ln>
        </p:spPr>
      </p:pic>
      <p:pic>
        <p:nvPicPr>
          <p:cNvPr id="6156" name="Picture 6" descr="C:\Users\Hoffmann\Desktop\gold-star.png"/>
          <p:cNvPicPr>
            <a:picLocks noChangeAspect="1" noChangeArrowheads="1"/>
          </p:cNvPicPr>
          <p:nvPr/>
        </p:nvPicPr>
        <p:blipFill>
          <a:blip r:embed="rId2" cstate="print"/>
          <a:srcRect/>
          <a:stretch>
            <a:fillRect/>
          </a:stretch>
        </p:blipFill>
        <p:spPr bwMode="auto">
          <a:xfrm>
            <a:off x="755650" y="3482975"/>
            <a:ext cx="327025" cy="312738"/>
          </a:xfrm>
          <a:prstGeom prst="rect">
            <a:avLst/>
          </a:prstGeom>
          <a:noFill/>
          <a:ln w="9525">
            <a:noFill/>
            <a:miter lim="800000"/>
            <a:headEnd/>
            <a:tailEnd/>
          </a:ln>
        </p:spPr>
      </p:pic>
      <p:pic>
        <p:nvPicPr>
          <p:cNvPr id="6157" name="Picture 6" descr="C:\Users\Hoffmann\Desktop\gold-star.png"/>
          <p:cNvPicPr>
            <a:picLocks noChangeAspect="1" noChangeArrowheads="1"/>
          </p:cNvPicPr>
          <p:nvPr/>
        </p:nvPicPr>
        <p:blipFill>
          <a:blip r:embed="rId2" cstate="print"/>
          <a:srcRect/>
          <a:stretch>
            <a:fillRect/>
          </a:stretch>
        </p:blipFill>
        <p:spPr bwMode="auto">
          <a:xfrm>
            <a:off x="762000" y="4595813"/>
            <a:ext cx="327025" cy="312737"/>
          </a:xfrm>
          <a:prstGeom prst="rect">
            <a:avLst/>
          </a:prstGeom>
          <a:noFill/>
          <a:ln w="9525">
            <a:noFill/>
            <a:miter lim="800000"/>
            <a:headEnd/>
            <a:tailEnd/>
          </a:ln>
        </p:spPr>
      </p:pic>
      <p:sp>
        <p:nvSpPr>
          <p:cNvPr id="17" name="Rectangle 16"/>
          <p:cNvSpPr/>
          <p:nvPr/>
        </p:nvSpPr>
        <p:spPr>
          <a:xfrm>
            <a:off x="1216025" y="4538663"/>
            <a:ext cx="6761163" cy="400110"/>
          </a:xfrm>
          <a:prstGeom prst="rect">
            <a:avLst/>
          </a:prstGeom>
        </p:spPr>
        <p:txBody>
          <a:bodyPr>
            <a:spAutoFit/>
          </a:bodyPr>
          <a:lstStyle/>
          <a:p>
            <a:pPr fontAlgn="auto">
              <a:spcBef>
                <a:spcPts val="0"/>
              </a:spcBef>
              <a:spcAft>
                <a:spcPts val="0"/>
              </a:spcAft>
              <a:defRPr/>
            </a:pPr>
            <a:r>
              <a:rPr lang="fr-FR" sz="2000" dirty="0">
                <a:latin typeface="+mn-lt"/>
                <a:ea typeface="Times New Roman"/>
              </a:rPr>
              <a:t>Des stratégies énergétiques meilleures pour les machines</a:t>
            </a:r>
            <a:endParaRPr lang="fr-FR" sz="2000" dirty="0">
              <a:latin typeface="+mn-lt"/>
            </a:endParaRPr>
          </a:p>
        </p:txBody>
      </p:sp>
      <p:sp>
        <p:nvSpPr>
          <p:cNvPr id="6159" name="Rectangle 17"/>
          <p:cNvSpPr>
            <a:spLocks noChangeArrowheads="1"/>
          </p:cNvSpPr>
          <p:nvPr/>
        </p:nvSpPr>
        <p:spPr bwMode="auto">
          <a:xfrm>
            <a:off x="1211263" y="4005263"/>
            <a:ext cx="7170737" cy="400110"/>
          </a:xfrm>
          <a:prstGeom prst="rect">
            <a:avLst/>
          </a:prstGeom>
          <a:noFill/>
          <a:ln w="9525">
            <a:noFill/>
            <a:miter lim="800000"/>
            <a:headEnd/>
            <a:tailEnd/>
          </a:ln>
        </p:spPr>
        <p:txBody>
          <a:bodyPr wrap="square">
            <a:spAutoFit/>
          </a:bodyPr>
          <a:lstStyle/>
          <a:p>
            <a:pPr marL="342900" indent="-342900"/>
            <a:r>
              <a:rPr lang="fr-FR" sz="2000" dirty="0"/>
              <a:t>Evite les fraudes et usages abusifs des machines</a:t>
            </a:r>
            <a:endParaRPr lang="fr-FR" altLang="en-US" sz="2000" dirty="0">
              <a:cs typeface="Times New Roman" pitchFamily="18" charset="0"/>
            </a:endParaRPr>
          </a:p>
        </p:txBody>
      </p:sp>
      <p:sp>
        <p:nvSpPr>
          <p:cNvPr id="21" name="Rectangle 20"/>
          <p:cNvSpPr/>
          <p:nvPr/>
        </p:nvSpPr>
        <p:spPr>
          <a:xfrm>
            <a:off x="6248400" y="571500"/>
            <a:ext cx="26924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Les bénéfices</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C9D32-D766-C80E-0B9F-60C01A0F85CA}"/>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A87E39DC-6195-CB85-76F2-C4AC8C0B5F67}"/>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4</a:t>
            </a:r>
          </a:p>
        </p:txBody>
      </p:sp>
      <p:sp>
        <p:nvSpPr>
          <p:cNvPr id="2" name="Rectangle 9">
            <a:extLst>
              <a:ext uri="{FF2B5EF4-FFF2-40B4-BE49-F238E27FC236}">
                <a16:creationId xmlns:a16="http://schemas.microsoft.com/office/drawing/2014/main" id="{FFA22BBA-4BDB-0A97-1A87-34D067647194}"/>
              </a:ext>
            </a:extLst>
          </p:cNvPr>
          <p:cNvSpPr>
            <a:spLocks noChangeArrowheads="1"/>
          </p:cNvSpPr>
          <p:nvPr/>
        </p:nvSpPr>
        <p:spPr bwMode="auto">
          <a:xfrm>
            <a:off x="3055032" y="1143000"/>
            <a:ext cx="5903231" cy="4524315"/>
          </a:xfrm>
          <a:prstGeom prst="rect">
            <a:avLst/>
          </a:prstGeom>
          <a:noFill/>
          <a:ln w="9525">
            <a:noFill/>
            <a:miter lim="800000"/>
            <a:headEnd/>
            <a:tailEnd/>
          </a:ln>
        </p:spPr>
        <p:txBody>
          <a:bodyPr wrap="square">
            <a:spAutoFit/>
          </a:bodyPr>
          <a:lstStyle/>
          <a:p>
            <a:pPr marL="342900" indent="-342900" eaLnBrk="1" hangingPunct="1"/>
            <a:r>
              <a:rPr lang="fr-FR" b="1" dirty="0"/>
              <a:t>Ce monnayeur connecté a pour objectif de moderniser et de sécuriser l’accès à la laverie grâce à un système numérique sans carte, fondé sur des QR codes personnalisés. Il permettra de garantir un contrôle fiable des droits d’utilisation par logement/personne, de simplifier la gestion pour le gestionnaire en charge de la laverie via une interface en ligne et d’améliorer l’expérience des utilisateurs avec un dispositif pratique, équitable et adapté aux besoins actuels. Le système intègre également une fonction intelligente à champ magnétique qui coupe automatiquement l’alimentation des machines non utilisées, contribuant ainsi à un gain d’énergie et à une meilleure maîtrise des coûts liés à la consommation électrique.</a:t>
            </a:r>
            <a:endParaRPr lang="fr-FR" altLang="en-US" b="1" dirty="0">
              <a:cs typeface="Times New Roman" pitchFamily="18" charset="0"/>
            </a:endParaRPr>
          </a:p>
        </p:txBody>
      </p:sp>
      <p:sp>
        <p:nvSpPr>
          <p:cNvPr id="7" name="Rectangle 6">
            <a:extLst>
              <a:ext uri="{FF2B5EF4-FFF2-40B4-BE49-F238E27FC236}">
                <a16:creationId xmlns:a16="http://schemas.microsoft.com/office/drawing/2014/main" id="{06E2939B-F0AC-4DC3-CCBC-75B4B30B32CA}"/>
              </a:ext>
            </a:extLst>
          </p:cNvPr>
          <p:cNvSpPr/>
          <p:nvPr/>
        </p:nvSpPr>
        <p:spPr>
          <a:xfrm>
            <a:off x="4800600" y="571500"/>
            <a:ext cx="41402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Pourquoi ce monnayeur ?</a:t>
            </a:r>
            <a:endParaRPr lang="fr-FR" sz="2400" dirty="0">
              <a:solidFill>
                <a:srgbClr val="ADD14C"/>
              </a:solidFill>
              <a:latin typeface="+mj-lt"/>
            </a:endParaRPr>
          </a:p>
        </p:txBody>
      </p:sp>
      <p:pic>
        <p:nvPicPr>
          <p:cNvPr id="6" name="Image 5" descr="Une image contenant texte, contrôle, intérieur, boîte&#10;&#10;Le contenu généré par l’IA peut être incorrect.">
            <a:extLst>
              <a:ext uri="{FF2B5EF4-FFF2-40B4-BE49-F238E27FC236}">
                <a16:creationId xmlns:a16="http://schemas.microsoft.com/office/drawing/2014/main" id="{9892ED64-DA1C-F37C-E5F1-F998BE2B5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14484"/>
            <a:ext cx="2848975" cy="3810000"/>
          </a:xfrm>
          <a:prstGeom prst="rect">
            <a:avLst/>
          </a:prstGeom>
        </p:spPr>
      </p:pic>
    </p:spTree>
    <p:extLst>
      <p:ext uri="{BB962C8B-B14F-4D97-AF65-F5344CB8AC3E}">
        <p14:creationId xmlns:p14="http://schemas.microsoft.com/office/powerpoint/2010/main" val="349616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921BE-64F0-5615-8DA3-0F38D05623FB}"/>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0BFFCAC8-5715-63C2-7781-8000FE54F28F}"/>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5</a:t>
            </a:r>
          </a:p>
        </p:txBody>
      </p:sp>
      <p:sp>
        <p:nvSpPr>
          <p:cNvPr id="7" name="Rectangle 6">
            <a:extLst>
              <a:ext uri="{FF2B5EF4-FFF2-40B4-BE49-F238E27FC236}">
                <a16:creationId xmlns:a16="http://schemas.microsoft.com/office/drawing/2014/main" id="{D04CC7F7-05FA-ADEA-8B1A-3D8711FF824F}"/>
              </a:ext>
            </a:extLst>
          </p:cNvPr>
          <p:cNvSpPr/>
          <p:nvPr/>
        </p:nvSpPr>
        <p:spPr>
          <a:xfrm>
            <a:off x="3810000" y="571649"/>
            <a:ext cx="5130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Schéma global de fonctionnement :</a:t>
            </a:r>
            <a:endParaRPr lang="fr-FR" sz="2400" dirty="0">
              <a:solidFill>
                <a:srgbClr val="ADD14C"/>
              </a:solidFill>
              <a:latin typeface="+mj-lt"/>
            </a:endParaRPr>
          </a:p>
        </p:txBody>
      </p:sp>
      <p:pic>
        <p:nvPicPr>
          <p:cNvPr id="8" name="Image 7" descr="Une image contenant texte, ordinateur, ordinateur portable, capture d’écran&#10;&#10;Le contenu généré par l’IA peut être incorrect.">
            <a:extLst>
              <a:ext uri="{FF2B5EF4-FFF2-40B4-BE49-F238E27FC236}">
                <a16:creationId xmlns:a16="http://schemas.microsoft.com/office/drawing/2014/main" id="{4D68AE01-A85E-5709-E72F-82E9C73C4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02481"/>
            <a:ext cx="6502734" cy="4877051"/>
          </a:xfrm>
          <a:prstGeom prst="rect">
            <a:avLst/>
          </a:prstGeom>
        </p:spPr>
      </p:pic>
    </p:spTree>
    <p:extLst>
      <p:ext uri="{BB962C8B-B14F-4D97-AF65-F5344CB8AC3E}">
        <p14:creationId xmlns:p14="http://schemas.microsoft.com/office/powerpoint/2010/main" val="274135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4986-ED28-1723-241C-29152AE7463B}"/>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A7035245-945A-1B62-F3AF-D6716F16DB85}"/>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6</a:t>
            </a:r>
          </a:p>
        </p:txBody>
      </p:sp>
      <p:sp>
        <p:nvSpPr>
          <p:cNvPr id="2" name="Rectangle 9">
            <a:extLst>
              <a:ext uri="{FF2B5EF4-FFF2-40B4-BE49-F238E27FC236}">
                <a16:creationId xmlns:a16="http://schemas.microsoft.com/office/drawing/2014/main" id="{61F0A065-7CB6-0AFF-3543-521C43CCA1E5}"/>
              </a:ext>
            </a:extLst>
          </p:cNvPr>
          <p:cNvSpPr>
            <a:spLocks noChangeArrowheads="1"/>
          </p:cNvSpPr>
          <p:nvPr/>
        </p:nvSpPr>
        <p:spPr bwMode="auto">
          <a:xfrm>
            <a:off x="4734755" y="2514600"/>
            <a:ext cx="2275645"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Lecteur QR Code</a:t>
            </a:r>
          </a:p>
        </p:txBody>
      </p:sp>
      <p:sp>
        <p:nvSpPr>
          <p:cNvPr id="7" name="Rectangle 6">
            <a:extLst>
              <a:ext uri="{FF2B5EF4-FFF2-40B4-BE49-F238E27FC236}">
                <a16:creationId xmlns:a16="http://schemas.microsoft.com/office/drawing/2014/main" id="{63E75816-5AE9-643B-8D5D-EAF440A2AD12}"/>
              </a:ext>
            </a:extLst>
          </p:cNvPr>
          <p:cNvSpPr/>
          <p:nvPr/>
        </p:nvSpPr>
        <p:spPr>
          <a:xfrm>
            <a:off x="5105400" y="571500"/>
            <a:ext cx="38354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Monnayeur à QR Code :</a:t>
            </a:r>
            <a:endParaRPr lang="fr-FR" sz="2400" dirty="0">
              <a:solidFill>
                <a:srgbClr val="ADD14C"/>
              </a:solidFill>
              <a:latin typeface="+mj-lt"/>
            </a:endParaRPr>
          </a:p>
        </p:txBody>
      </p:sp>
      <p:sp>
        <p:nvSpPr>
          <p:cNvPr id="8" name="Rectangle 9">
            <a:extLst>
              <a:ext uri="{FF2B5EF4-FFF2-40B4-BE49-F238E27FC236}">
                <a16:creationId xmlns:a16="http://schemas.microsoft.com/office/drawing/2014/main" id="{507399D4-C075-070E-9B9C-0FD2F43D97CB}"/>
              </a:ext>
            </a:extLst>
          </p:cNvPr>
          <p:cNvSpPr>
            <a:spLocks noChangeArrowheads="1"/>
          </p:cNvSpPr>
          <p:nvPr/>
        </p:nvSpPr>
        <p:spPr bwMode="auto">
          <a:xfrm>
            <a:off x="4724400" y="3886200"/>
            <a:ext cx="4114800"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Boutons à sélection des machines</a:t>
            </a:r>
          </a:p>
        </p:txBody>
      </p:sp>
      <p:sp>
        <p:nvSpPr>
          <p:cNvPr id="11" name="Rectangle 9">
            <a:extLst>
              <a:ext uri="{FF2B5EF4-FFF2-40B4-BE49-F238E27FC236}">
                <a16:creationId xmlns:a16="http://schemas.microsoft.com/office/drawing/2014/main" id="{FFAA2B4E-7AD1-94F5-C1F2-604713F38A2A}"/>
              </a:ext>
            </a:extLst>
          </p:cNvPr>
          <p:cNvSpPr>
            <a:spLocks noChangeArrowheads="1"/>
          </p:cNvSpPr>
          <p:nvPr/>
        </p:nvSpPr>
        <p:spPr bwMode="auto">
          <a:xfrm>
            <a:off x="4724400" y="1764268"/>
            <a:ext cx="2895600"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Afficheur LCD éclairé</a:t>
            </a:r>
          </a:p>
        </p:txBody>
      </p:sp>
      <p:pic>
        <p:nvPicPr>
          <p:cNvPr id="19" name="Image 18" descr="Une image contenant texte, contrôle, Appareils électroniques, intérieur&#10;&#10;Le contenu généré par l’IA peut être incorrect.">
            <a:extLst>
              <a:ext uri="{FF2B5EF4-FFF2-40B4-BE49-F238E27FC236}">
                <a16:creationId xmlns:a16="http://schemas.microsoft.com/office/drawing/2014/main" id="{F1597B0D-FC64-9B7E-5ACF-2953BE6E5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584041"/>
            <a:ext cx="3363281" cy="4484375"/>
          </a:xfrm>
          <a:prstGeom prst="rect">
            <a:avLst/>
          </a:prstGeom>
        </p:spPr>
      </p:pic>
    </p:spTree>
    <p:extLst>
      <p:ext uri="{BB962C8B-B14F-4D97-AF65-F5344CB8AC3E}">
        <p14:creationId xmlns:p14="http://schemas.microsoft.com/office/powerpoint/2010/main" val="130596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5635-F506-45AF-E6DC-382637EFDD74}"/>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2E37C5FD-15AD-05AD-B143-B14824C16B4C}"/>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7</a:t>
            </a:r>
          </a:p>
        </p:txBody>
      </p:sp>
      <p:sp>
        <p:nvSpPr>
          <p:cNvPr id="7" name="Rectangle 6">
            <a:extLst>
              <a:ext uri="{FF2B5EF4-FFF2-40B4-BE49-F238E27FC236}">
                <a16:creationId xmlns:a16="http://schemas.microsoft.com/office/drawing/2014/main" id="{7E5949C5-B011-69F9-98E6-6935711B6213}"/>
              </a:ext>
            </a:extLst>
          </p:cNvPr>
          <p:cNvSpPr/>
          <p:nvPr/>
        </p:nvSpPr>
        <p:spPr>
          <a:xfrm>
            <a:off x="7010400" y="571500"/>
            <a:ext cx="19304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1</a:t>
            </a:r>
            <a:r>
              <a:rPr lang="fr-FR" sz="2400" baseline="30000" dirty="0">
                <a:solidFill>
                  <a:schemeClr val="bg1"/>
                </a:solidFill>
                <a:latin typeface="+mj-lt"/>
                <a:cs typeface="Verdana"/>
              </a:rPr>
              <a:t>ère</a:t>
            </a:r>
            <a:r>
              <a:rPr lang="fr-FR" sz="2400" dirty="0">
                <a:solidFill>
                  <a:schemeClr val="bg1"/>
                </a:solidFill>
                <a:latin typeface="+mj-lt"/>
                <a:cs typeface="Verdana"/>
              </a:rPr>
              <a:t> étape</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BC059E91-7C58-ECA1-862C-126E143D30FA}"/>
              </a:ext>
            </a:extLst>
          </p:cNvPr>
          <p:cNvSpPr>
            <a:spLocks noChangeArrowheads="1"/>
          </p:cNvSpPr>
          <p:nvPr/>
        </p:nvSpPr>
        <p:spPr bwMode="auto">
          <a:xfrm>
            <a:off x="4724400" y="1764268"/>
            <a:ext cx="4419600" cy="923330"/>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L’utilisateur scanne son QR Code via son téléphone ou une feuille devant la caméra. </a:t>
            </a:r>
          </a:p>
        </p:txBody>
      </p:sp>
      <p:pic>
        <p:nvPicPr>
          <p:cNvPr id="6" name="Image 5" descr="Une image contenant texte, contrôle, Appareils électroniques, Console de jeu vidéo&#10;&#10;Le contenu généré par l’IA peut être incorrect.">
            <a:extLst>
              <a:ext uri="{FF2B5EF4-FFF2-40B4-BE49-F238E27FC236}">
                <a16:creationId xmlns:a16="http://schemas.microsoft.com/office/drawing/2014/main" id="{653855D8-96D9-109F-411B-5CC7185EB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623699"/>
            <a:ext cx="3429000" cy="4481702"/>
          </a:xfrm>
          <a:prstGeom prst="rect">
            <a:avLst/>
          </a:prstGeom>
        </p:spPr>
      </p:pic>
      <p:sp>
        <p:nvSpPr>
          <p:cNvPr id="9" name="Rectangle 9">
            <a:extLst>
              <a:ext uri="{FF2B5EF4-FFF2-40B4-BE49-F238E27FC236}">
                <a16:creationId xmlns:a16="http://schemas.microsoft.com/office/drawing/2014/main" id="{DC21A417-570C-CAB0-D8CB-A33497EEE67C}"/>
              </a:ext>
            </a:extLst>
          </p:cNvPr>
          <p:cNvSpPr>
            <a:spLocks noChangeArrowheads="1"/>
          </p:cNvSpPr>
          <p:nvPr/>
        </p:nvSpPr>
        <p:spPr bwMode="auto">
          <a:xfrm>
            <a:off x="4800600" y="3392269"/>
            <a:ext cx="4419600" cy="646331"/>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Le monnayeur analyse et recherche la validité du QR Code.</a:t>
            </a:r>
          </a:p>
        </p:txBody>
      </p:sp>
    </p:spTree>
    <p:extLst>
      <p:ext uri="{BB962C8B-B14F-4D97-AF65-F5344CB8AC3E}">
        <p14:creationId xmlns:p14="http://schemas.microsoft.com/office/powerpoint/2010/main" val="304490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C677-1F0B-C31C-AF45-11C37C21AECC}"/>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0210EA7A-B32A-6410-E745-9185F2C9B315}"/>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8</a:t>
            </a:r>
          </a:p>
        </p:txBody>
      </p:sp>
      <p:sp>
        <p:nvSpPr>
          <p:cNvPr id="7" name="Rectangle 6">
            <a:extLst>
              <a:ext uri="{FF2B5EF4-FFF2-40B4-BE49-F238E27FC236}">
                <a16:creationId xmlns:a16="http://schemas.microsoft.com/office/drawing/2014/main" id="{D9582D3E-347A-D34A-789F-41B0103D6BB7}"/>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2</a:t>
            </a:r>
            <a:r>
              <a:rPr lang="fr-FR" sz="2400" baseline="30000" dirty="0">
                <a:solidFill>
                  <a:schemeClr val="bg1"/>
                </a:solidFill>
                <a:latin typeface="+mj-lt"/>
                <a:cs typeface="Verdana"/>
              </a:rPr>
              <a:t>ème</a:t>
            </a:r>
            <a:r>
              <a:rPr lang="fr-FR" sz="2400" dirty="0">
                <a:solidFill>
                  <a:schemeClr val="bg1"/>
                </a:solidFill>
                <a:latin typeface="+mj-lt"/>
                <a:cs typeface="Verdana"/>
              </a:rPr>
              <a:t> étape</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70137A0A-4FBE-9516-9A84-6D6062022FDD}"/>
              </a:ext>
            </a:extLst>
          </p:cNvPr>
          <p:cNvSpPr>
            <a:spLocks noChangeArrowheads="1"/>
          </p:cNvSpPr>
          <p:nvPr/>
        </p:nvSpPr>
        <p:spPr bwMode="auto">
          <a:xfrm>
            <a:off x="4648200" y="1673304"/>
            <a:ext cx="4419600" cy="1477328"/>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Le QR Code a été reconnu, le logiciel met à jour le nombre de crédit si nécessaire dans la base de données puis l’écran affiche le nombre de crédits disponibles.</a:t>
            </a:r>
          </a:p>
        </p:txBody>
      </p:sp>
      <p:sp>
        <p:nvSpPr>
          <p:cNvPr id="9" name="Rectangle 9">
            <a:extLst>
              <a:ext uri="{FF2B5EF4-FFF2-40B4-BE49-F238E27FC236}">
                <a16:creationId xmlns:a16="http://schemas.microsoft.com/office/drawing/2014/main" id="{67C682AC-6E9D-F8AE-1DA8-C5839A7FACCD}"/>
              </a:ext>
            </a:extLst>
          </p:cNvPr>
          <p:cNvSpPr>
            <a:spLocks noChangeArrowheads="1"/>
          </p:cNvSpPr>
          <p:nvPr/>
        </p:nvSpPr>
        <p:spPr bwMode="auto">
          <a:xfrm>
            <a:off x="4800600" y="3697069"/>
            <a:ext cx="4419600" cy="646331"/>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L’utilisateur choisi le numéro de la machine à utiliser.</a:t>
            </a:r>
          </a:p>
        </p:txBody>
      </p:sp>
      <p:pic>
        <p:nvPicPr>
          <p:cNvPr id="3" name="Image 2" descr="Une image contenant texte, mur, Appareils électroniques, contrôle&#10;&#10;Le contenu généré par l’IA peut être incorrect.">
            <a:extLst>
              <a:ext uri="{FF2B5EF4-FFF2-40B4-BE49-F238E27FC236}">
                <a16:creationId xmlns:a16="http://schemas.microsoft.com/office/drawing/2014/main" id="{96634375-0A7D-4B62-550E-444278DD8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725" y="571500"/>
            <a:ext cx="3401276" cy="4533900"/>
          </a:xfrm>
          <a:prstGeom prst="rect">
            <a:avLst/>
          </a:prstGeom>
        </p:spPr>
      </p:pic>
    </p:spTree>
    <p:extLst>
      <p:ext uri="{BB962C8B-B14F-4D97-AF65-F5344CB8AC3E}">
        <p14:creationId xmlns:p14="http://schemas.microsoft.com/office/powerpoint/2010/main" val="282534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0833-D58F-42E7-A216-AB3A3A01C757}"/>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B64CBC5-777D-0CC8-3515-B13E34B8615A}"/>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9</a:t>
            </a:r>
          </a:p>
        </p:txBody>
      </p:sp>
      <p:sp>
        <p:nvSpPr>
          <p:cNvPr id="7" name="Rectangle 6">
            <a:extLst>
              <a:ext uri="{FF2B5EF4-FFF2-40B4-BE49-F238E27FC236}">
                <a16:creationId xmlns:a16="http://schemas.microsoft.com/office/drawing/2014/main" id="{7C91EBA6-CDFF-B449-6042-2C759810E919}"/>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3</a:t>
            </a:r>
            <a:r>
              <a:rPr lang="fr-FR" sz="2400" baseline="30000" dirty="0">
                <a:solidFill>
                  <a:schemeClr val="bg1"/>
                </a:solidFill>
                <a:latin typeface="+mj-lt"/>
                <a:cs typeface="Verdana"/>
              </a:rPr>
              <a:t>ème</a:t>
            </a:r>
            <a:r>
              <a:rPr lang="fr-FR" sz="2400" dirty="0">
                <a:solidFill>
                  <a:schemeClr val="bg1"/>
                </a:solidFill>
                <a:latin typeface="+mj-lt"/>
                <a:cs typeface="Verdana"/>
              </a:rPr>
              <a:t> étape</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CCCDA0E0-8B05-71E5-9D64-5AEF56506570}"/>
              </a:ext>
            </a:extLst>
          </p:cNvPr>
          <p:cNvSpPr>
            <a:spLocks noChangeArrowheads="1"/>
          </p:cNvSpPr>
          <p:nvPr/>
        </p:nvSpPr>
        <p:spPr bwMode="auto">
          <a:xfrm>
            <a:off x="4648200" y="1673304"/>
            <a:ext cx="44196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La machine N°3 est sélectionnée, le monnayeur débite le crédit, mets à jour la base de données en ligne et revient à son écran d’accueil.</a:t>
            </a:r>
          </a:p>
        </p:txBody>
      </p:sp>
      <p:pic>
        <p:nvPicPr>
          <p:cNvPr id="4" name="Image 3" descr="Une image contenant texte, contrôle, Appareils électroniques, Console de jeu vidéo&#10;&#10;Le contenu généré par l’IA peut être incorrect.">
            <a:extLst>
              <a:ext uri="{FF2B5EF4-FFF2-40B4-BE49-F238E27FC236}">
                <a16:creationId xmlns:a16="http://schemas.microsoft.com/office/drawing/2014/main" id="{90124237-AAAE-F521-7CB9-5A285DAF6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566420"/>
            <a:ext cx="3352800" cy="4489399"/>
          </a:xfrm>
          <a:prstGeom prst="rect">
            <a:avLst/>
          </a:prstGeom>
        </p:spPr>
      </p:pic>
    </p:spTree>
    <p:extLst>
      <p:ext uri="{BB962C8B-B14F-4D97-AF65-F5344CB8AC3E}">
        <p14:creationId xmlns:p14="http://schemas.microsoft.com/office/powerpoint/2010/main" val="884666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SFLASH" val="C:\Documents and Settings\Pierre\Bureau\Pierre\AVOB\PFE\Images\animation_avob.swf"/>
  <p:tag name="WSFLAPOS" val="before"/>
  <p:tag name="WSNEWSLIDE" val=" No"/>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TotalTime>
  <Words>617</Words>
  <Application>Microsoft Office PowerPoint</Application>
  <PresentationFormat>Affichage à l'écran (4:3)</PresentationFormat>
  <Paragraphs>79</Paragraphs>
  <Slides>15</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Times New Roman</vt:lpstr>
      <vt:lpstr>Verdana</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Alexander Hoffmann</cp:lastModifiedBy>
  <cp:revision>150</cp:revision>
  <cp:lastPrinted>1601-01-01T00:00:00Z</cp:lastPrinted>
  <dcterms:created xsi:type="dcterms:W3CDTF">1601-01-01T00:00:00Z</dcterms:created>
  <dcterms:modified xsi:type="dcterms:W3CDTF">2025-06-28T04:00:01Z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