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9" r:id="rId3"/>
    <p:sldId id="272" r:id="rId4"/>
    <p:sldId id="260" r:id="rId5"/>
    <p:sldId id="263" r:id="rId6"/>
    <p:sldId id="276" r:id="rId7"/>
    <p:sldId id="264" r:id="rId8"/>
    <p:sldId id="267" r:id="rId9"/>
    <p:sldId id="268" r:id="rId10"/>
    <p:sldId id="269" r:id="rId11"/>
    <p:sldId id="270" r:id="rId12"/>
    <p:sldId id="265" r:id="rId13"/>
    <p:sldId id="266" r:id="rId14"/>
    <p:sldId id="283" r:id="rId15"/>
    <p:sldId id="282" r:id="rId16"/>
    <p:sldId id="281" r:id="rId17"/>
    <p:sldId id="278" r:id="rId18"/>
    <p:sldId id="274" r:id="rId19"/>
    <p:sldId id="275" r:id="rId20"/>
    <p:sldId id="273" r:id="rId21"/>
    <p:sldId id="26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p:cViewPr varScale="1">
        <p:scale>
          <a:sx n="63" d="100"/>
          <a:sy n="63" d="100"/>
        </p:scale>
        <p:origin x="15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E91D92C-B30A-4809-8C76-0D4DA8A76D94}" type="datetimeFigureOut">
              <a:rPr lang="fr-FR"/>
              <a:pPr>
                <a:defRPr/>
              </a:pPr>
              <a:t>28/06/2025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2AB576-B02B-4522-91E8-6500390307B5}" type="slidenum">
              <a:rPr lang="fr-FR" altLang="en-US"/>
              <a:pPr>
                <a:defRPr/>
              </a:pPr>
              <a:t>‹N°›</a:t>
            </a:fld>
            <a:endParaRPr lang="fr-FR" altLang="en-US"/>
          </a:p>
        </p:txBody>
      </p:sp>
    </p:spTree>
    <p:extLst>
      <p:ext uri="{BB962C8B-B14F-4D97-AF65-F5344CB8AC3E}">
        <p14:creationId xmlns:p14="http://schemas.microsoft.com/office/powerpoint/2010/main" val="2205053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291F5DF9-0B6D-4F2B-B00F-47FB87097204}" type="slidenum">
              <a:rPr lang="fr-FR" altLang="en-US" smtClean="0">
                <a:latin typeface="Arial" pitchFamily="34" charset="0"/>
              </a:rPr>
              <a:pPr/>
              <a:t>1</a:t>
            </a:fld>
            <a:endParaRPr lang="fr-FR" altLang="en-US" dirty="0">
              <a:latin typeface="Arial" pitchFamily="34" charset="0"/>
            </a:endParaRPr>
          </a:p>
        </p:txBody>
      </p:sp>
    </p:spTree>
    <p:extLst>
      <p:ext uri="{BB962C8B-B14F-4D97-AF65-F5344CB8AC3E}">
        <p14:creationId xmlns:p14="http://schemas.microsoft.com/office/powerpoint/2010/main" val="175094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7412" name="Espace réservé du numéro de diapositive 3"/>
          <p:cNvSpPr>
            <a:spLocks noGrp="1"/>
          </p:cNvSpPr>
          <p:nvPr>
            <p:ph type="sldNum" sz="quarter" idx="5"/>
          </p:nvPr>
        </p:nvSpPr>
        <p:spPr bwMode="auto">
          <a:noFill/>
          <a:ln>
            <a:miter lim="800000"/>
            <a:headEnd/>
            <a:tailEnd/>
          </a:ln>
        </p:spPr>
        <p:txBody>
          <a:bodyPr/>
          <a:lstStyle/>
          <a:p>
            <a:fld id="{1D421159-DA3D-43BE-B8BC-6657D0E636E8}" type="slidenum">
              <a:rPr lang="fr-FR" altLang="en-US" smtClean="0">
                <a:latin typeface="Arial" pitchFamily="34" charset="0"/>
              </a:rPr>
              <a:pPr/>
              <a:t>8</a:t>
            </a:fld>
            <a:endParaRPr lang="fr-FR" altLang="en-US" dirty="0">
              <a:latin typeface="Arial" pitchFamily="34" charset="0"/>
            </a:endParaRPr>
          </a:p>
        </p:txBody>
      </p:sp>
    </p:spTree>
    <p:extLst>
      <p:ext uri="{BB962C8B-B14F-4D97-AF65-F5344CB8AC3E}">
        <p14:creationId xmlns:p14="http://schemas.microsoft.com/office/powerpoint/2010/main" val="241935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F3AA0431-EB04-4664-9454-99DE0B43E772}" type="slidenum">
              <a:rPr lang="fr-FR" altLang="en-US" smtClean="0">
                <a:latin typeface="Arial" pitchFamily="34" charset="0"/>
              </a:rPr>
              <a:pPr/>
              <a:t>9</a:t>
            </a:fld>
            <a:endParaRPr lang="fr-FR" altLang="en-US" dirty="0">
              <a:latin typeface="Arial" pitchFamily="34" charset="0"/>
            </a:endParaRPr>
          </a:p>
        </p:txBody>
      </p:sp>
    </p:spTree>
    <p:extLst>
      <p:ext uri="{BB962C8B-B14F-4D97-AF65-F5344CB8AC3E}">
        <p14:creationId xmlns:p14="http://schemas.microsoft.com/office/powerpoint/2010/main" val="35704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dirty="0"/>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02BCE98E-9E09-498C-B326-1BE872D80F5D}" type="slidenum">
              <a:rPr lang="fr-FR" altLang="en-US" smtClean="0">
                <a:latin typeface="Arial" pitchFamily="34" charset="0"/>
              </a:rPr>
              <a:pPr/>
              <a:t>10</a:t>
            </a:fld>
            <a:endParaRPr lang="fr-FR" altLang="en-US" dirty="0">
              <a:latin typeface="Arial" pitchFamily="34" charset="0"/>
            </a:endParaRPr>
          </a:p>
        </p:txBody>
      </p:sp>
    </p:spTree>
    <p:extLst>
      <p:ext uri="{BB962C8B-B14F-4D97-AF65-F5344CB8AC3E}">
        <p14:creationId xmlns:p14="http://schemas.microsoft.com/office/powerpoint/2010/main" val="382456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0484" name="Espace réservé du numéro de diapositive 3"/>
          <p:cNvSpPr>
            <a:spLocks noGrp="1"/>
          </p:cNvSpPr>
          <p:nvPr>
            <p:ph type="sldNum" sz="quarter" idx="5"/>
          </p:nvPr>
        </p:nvSpPr>
        <p:spPr bwMode="auto">
          <a:noFill/>
          <a:ln>
            <a:miter lim="800000"/>
            <a:headEnd/>
            <a:tailEnd/>
          </a:ln>
        </p:spPr>
        <p:txBody>
          <a:bodyPr/>
          <a:lstStyle/>
          <a:p>
            <a:fld id="{303B3C61-92DF-4679-9A52-AC8FCFB0CF35}" type="slidenum">
              <a:rPr lang="fr-FR" altLang="en-US" smtClean="0">
                <a:latin typeface="Arial" pitchFamily="34" charset="0"/>
              </a:rPr>
              <a:pPr/>
              <a:t>11</a:t>
            </a:fld>
            <a:endParaRPr lang="fr-FR" altLang="en-US">
              <a:latin typeface="Arial" pitchFamily="34" charset="0"/>
            </a:endParaRPr>
          </a:p>
        </p:txBody>
      </p:sp>
    </p:spTree>
    <p:extLst>
      <p:ext uri="{BB962C8B-B14F-4D97-AF65-F5344CB8AC3E}">
        <p14:creationId xmlns:p14="http://schemas.microsoft.com/office/powerpoint/2010/main" val="392003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1508" name="Espace réservé du numéro de diapositive 3"/>
          <p:cNvSpPr>
            <a:spLocks noGrp="1"/>
          </p:cNvSpPr>
          <p:nvPr>
            <p:ph type="sldNum" sz="quarter" idx="5"/>
          </p:nvPr>
        </p:nvSpPr>
        <p:spPr bwMode="auto">
          <a:noFill/>
          <a:ln>
            <a:miter lim="800000"/>
            <a:headEnd/>
            <a:tailEnd/>
          </a:ln>
        </p:spPr>
        <p:txBody>
          <a:bodyPr/>
          <a:lstStyle/>
          <a:p>
            <a:fld id="{1DDEBBE0-F756-463D-980B-F17BEDA4344A}" type="slidenum">
              <a:rPr lang="fr-FR" altLang="en-US" smtClean="0">
                <a:latin typeface="Arial" pitchFamily="34" charset="0"/>
              </a:rPr>
              <a:pPr/>
              <a:t>12</a:t>
            </a:fld>
            <a:endParaRPr lang="fr-FR" altLang="en-US">
              <a:latin typeface="Arial" pitchFamily="34" charset="0"/>
            </a:endParaRPr>
          </a:p>
        </p:txBody>
      </p:sp>
    </p:spTree>
    <p:extLst>
      <p:ext uri="{BB962C8B-B14F-4D97-AF65-F5344CB8AC3E}">
        <p14:creationId xmlns:p14="http://schemas.microsoft.com/office/powerpoint/2010/main" val="365930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B4017784-B810-41A9-8ED8-27E672C3C40B}" type="slidenum">
              <a:rPr lang="fr-FR" altLang="en-US" smtClean="0">
                <a:latin typeface="Arial" pitchFamily="34" charset="0"/>
              </a:rPr>
              <a:pPr/>
              <a:t>13</a:t>
            </a:fld>
            <a:endParaRPr lang="fr-FR" altLang="en-US">
              <a:latin typeface="Arial" pitchFamily="34" charset="0"/>
            </a:endParaRPr>
          </a:p>
        </p:txBody>
      </p:sp>
    </p:spTree>
    <p:extLst>
      <p:ext uri="{BB962C8B-B14F-4D97-AF65-F5344CB8AC3E}">
        <p14:creationId xmlns:p14="http://schemas.microsoft.com/office/powerpoint/2010/main" val="25723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FFCA4BE4-73A0-4BE9-936E-7815AD3A8D89}" type="slidenum">
              <a:rPr lang="fr-FR" smtClean="0"/>
              <a:pPr/>
              <a:t>18</a:t>
            </a:fld>
            <a:endParaRPr lang="fr-FR"/>
          </a:p>
        </p:txBody>
      </p:sp>
    </p:spTree>
    <p:extLst>
      <p:ext uri="{BB962C8B-B14F-4D97-AF65-F5344CB8AC3E}">
        <p14:creationId xmlns:p14="http://schemas.microsoft.com/office/powerpoint/2010/main" val="93110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3650E-A847-4D2E-9D39-D43DF9664C11}" type="slidenum">
              <a:rPr lang="en-US" altLang="en-US"/>
              <a:pPr>
                <a:defRPr/>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BA9AB-6EA0-43D4-BB9A-6410F9136427}" type="slidenum">
              <a:rPr lang="en-US" altLang="en-US"/>
              <a:pPr>
                <a:defRPr/>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BD5867-041D-48B6-A85A-A735A4BCB041}" type="slidenum">
              <a:rPr lang="en-US" altLang="en-US"/>
              <a:pPr>
                <a:defRPr/>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0CA473-A2C0-47AB-A7A7-CFE27AD379C1}" type="slidenum">
              <a:rPr lang="en-US" altLang="en-US"/>
              <a:pPr>
                <a:defRPr/>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5E70C-2822-475F-A52B-2BC769013C2B}" type="slidenum">
              <a:rPr lang="en-US" altLang="en-US"/>
              <a:pPr>
                <a:defRPr/>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87B1A-EF97-487E-8948-16C7D73C1398}" type="slidenum">
              <a:rPr lang="en-US" altLang="en-US"/>
              <a:pPr>
                <a:defRPr/>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53D33-C9CE-4028-89F9-8AC20D4E1D09}" type="slidenum">
              <a:rPr lang="en-US" altLang="en-US"/>
              <a:pPr>
                <a:defRPr/>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4CC3A6-2384-419C-8C55-8E063B26ECF1}" type="slidenum">
              <a:rPr lang="en-US" altLang="en-US"/>
              <a:pPr>
                <a:defRPr/>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C76C3F-6FED-4304-97DB-5FB5BCD32DC9}" type="slidenum">
              <a:rPr lang="en-US" altLang="en-US"/>
              <a:pPr>
                <a:defRPr/>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E2256A-E633-499B-9EF5-1079515E5BFD}" type="slidenum">
              <a:rPr lang="en-US" altLang="en-US"/>
              <a:pPr>
                <a:defRPr/>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3ABBC-4443-4245-ADAD-9177AF93792D}" type="slidenum">
              <a:rPr lang="en-US" altLang="en-US"/>
              <a:pPr>
                <a:defRPr/>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991CF4E-38A8-4A8E-936B-10B6EB8979CE}"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saveeapp.com/press/telematin.mov" TargetMode="External"/><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hyperlink" Target="http://www.saveeapp.com/press/fr3centre.wmv" TargetMode="External"/><Relationship Id="rId4" Type="http://schemas.openxmlformats.org/officeDocument/2006/relationships/image" Target="../media/image37.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www.lifee.ai/" TargetMode="External"/><Relationship Id="rId4" Type="http://schemas.openxmlformats.org/officeDocument/2006/relationships/hyperlink" Target="mailto:info@lifee.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04800" y="1371600"/>
            <a:ext cx="2286000" cy="660400"/>
          </a:xfrm>
          <a:prstGeom prst="rect">
            <a:avLst/>
          </a:prstGeom>
          <a:gradFill rotWithShape="1">
            <a:gsLst>
              <a:gs pos="0">
                <a:srgbClr val="003399"/>
              </a:gs>
              <a:gs pos="100000">
                <a:srgbClr val="003399">
                  <a:gamma/>
                  <a:shade val="46275"/>
                  <a:invGamma/>
                </a:srgbClr>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Doublez l’autonomie de la batterie…</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a:t>
            </a:r>
          </a:p>
        </p:txBody>
      </p:sp>
      <p:sp>
        <p:nvSpPr>
          <p:cNvPr id="3" name="ZoneTexte 7"/>
          <p:cNvSpPr txBox="1">
            <a:spLocks noChangeArrowheads="1"/>
          </p:cNvSpPr>
          <p:nvPr/>
        </p:nvSpPr>
        <p:spPr bwMode="auto">
          <a:xfrm>
            <a:off x="6553200" y="3810000"/>
            <a:ext cx="2286000" cy="660400"/>
          </a:xfrm>
          <a:prstGeom prst="rect">
            <a:avLst/>
          </a:prstGeom>
          <a:gradFill rotWithShape="1">
            <a:gsLst>
              <a:gs pos="0">
                <a:srgbClr val="6699FF"/>
              </a:gs>
              <a:gs pos="100000">
                <a:srgbClr val="001747"/>
              </a:gs>
            </a:gsLst>
            <a:lin ang="5400000" scaled="1"/>
          </a:gradFill>
          <a:ln w="19050" algn="ctr">
            <a:solidFill>
              <a:schemeClr val="bg1"/>
            </a:solidFill>
            <a:miter lim="800000"/>
            <a:headEnd/>
            <a:tailEnd/>
          </a:ln>
          <a:effectLst>
            <a:outerShdw blurRad="50800" dist="38100" dir="8100000" algn="tr" rotWithShape="0">
              <a:srgbClr val="000000">
                <a:alpha val="39999"/>
              </a:srgbClr>
            </a:outerShdw>
          </a:effectLst>
        </p:spPr>
        <p:txBody>
          <a:bodyPr>
            <a:spAutoFit/>
          </a:bodyPr>
          <a:lstStyle/>
          <a:p>
            <a:pPr>
              <a:defRPr/>
            </a:pPr>
            <a:r>
              <a:rPr lang="fr-FR" dirty="0">
                <a:solidFill>
                  <a:schemeClr val="lt1"/>
                </a:solidFill>
                <a:latin typeface="+mn-lt"/>
              </a:rPr>
              <a:t>Et optimisez ses performances…</a:t>
            </a:r>
          </a:p>
        </p:txBody>
      </p:sp>
      <p:pic>
        <p:nvPicPr>
          <p:cNvPr id="5" name="Image 4" descr="Une image contenant Appareils électroniques, Téléphone mobile, texte, gadget&#10;&#10;Le contenu généré par l’IA peut être incorrect.">
            <a:extLst>
              <a:ext uri="{FF2B5EF4-FFF2-40B4-BE49-F238E27FC236}">
                <a16:creationId xmlns:a16="http://schemas.microsoft.com/office/drawing/2014/main" id="{6A842FB9-58B7-7B73-AAE2-C4F5F35EB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480" y="838200"/>
            <a:ext cx="3985895" cy="4594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10</a:t>
            </a:r>
          </a:p>
        </p:txBody>
      </p:sp>
      <p:sp>
        <p:nvSpPr>
          <p:cNvPr id="4" name="Rectangle 3"/>
          <p:cNvSpPr/>
          <p:nvPr/>
        </p:nvSpPr>
        <p:spPr>
          <a:xfrm>
            <a:off x="5410200" y="571500"/>
            <a:ext cx="35306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Gestion de la Puissance</a:t>
            </a:r>
          </a:p>
        </p:txBody>
      </p:sp>
      <p:sp>
        <p:nvSpPr>
          <p:cNvPr id="10244" name="Rectangle 4"/>
          <p:cNvSpPr>
            <a:spLocks noChangeArrowheads="1"/>
          </p:cNvSpPr>
          <p:nvPr/>
        </p:nvSpPr>
        <p:spPr bwMode="auto">
          <a:xfrm>
            <a:off x="152400" y="2114550"/>
            <a:ext cx="5105400" cy="2031325"/>
          </a:xfrm>
          <a:prstGeom prst="rect">
            <a:avLst/>
          </a:prstGeom>
          <a:noFill/>
          <a:ln w="9525">
            <a:noFill/>
            <a:miter lim="800000"/>
            <a:headEnd/>
            <a:tailEnd/>
          </a:ln>
        </p:spPr>
        <p:txBody>
          <a:bodyPr>
            <a:spAutoFit/>
          </a:bodyPr>
          <a:lstStyle/>
          <a:p>
            <a:r>
              <a:rPr lang="fr-FR" altLang="en-US" b="1" dirty="0"/>
              <a:t>Votre téléphone n'a pas besoin de fonctionner à pleine puissance constamment, c'est pourquoi </a:t>
            </a:r>
            <a:r>
              <a:rPr lang="fr-FR" altLang="en-US" b="1" dirty="0" err="1"/>
              <a:t>Lifee</a:t>
            </a:r>
            <a:r>
              <a:rPr lang="fr-FR" altLang="en-US" b="1" dirty="0"/>
              <a:t> analyse la consommation en temps réel et l’adapte automatiquement.</a:t>
            </a:r>
          </a:p>
          <a:p>
            <a:r>
              <a:rPr lang="fr-FR" altLang="en-US" dirty="0"/>
              <a:t>Cela permet donc d’affiner l'économie d’énergie en fonction de vos besoins.</a:t>
            </a:r>
          </a:p>
        </p:txBody>
      </p:sp>
      <p:pic>
        <p:nvPicPr>
          <p:cNvPr id="10245" name="Picture 6" descr="C:\KAR\Android\site\img\home\power_FR.png"/>
          <p:cNvPicPr>
            <a:picLocks noChangeAspect="1" noChangeArrowheads="1"/>
          </p:cNvPicPr>
          <p:nvPr/>
        </p:nvPicPr>
        <p:blipFill>
          <a:blip r:embed="rId3" cstate="print"/>
          <a:srcRect/>
          <a:stretch>
            <a:fillRect/>
          </a:stretch>
        </p:blipFill>
        <p:spPr bwMode="auto">
          <a:xfrm>
            <a:off x="5699125" y="1524000"/>
            <a:ext cx="2835275" cy="350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11</a:t>
            </a:r>
          </a:p>
        </p:txBody>
      </p:sp>
      <p:sp>
        <p:nvSpPr>
          <p:cNvPr id="4" name="Rectangle 3"/>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Widget sur l’écran</a:t>
            </a:r>
          </a:p>
        </p:txBody>
      </p:sp>
      <p:sp>
        <p:nvSpPr>
          <p:cNvPr id="5" name="Rectangle 4"/>
          <p:cNvSpPr/>
          <p:nvPr/>
        </p:nvSpPr>
        <p:spPr>
          <a:xfrm>
            <a:off x="152400" y="1881188"/>
            <a:ext cx="5105400" cy="2309812"/>
          </a:xfrm>
          <a:prstGeom prst="rect">
            <a:avLst/>
          </a:prstGeom>
        </p:spPr>
        <p:txBody>
          <a:bodyPr>
            <a:spAutoFit/>
          </a:bodyPr>
          <a:lstStyle/>
          <a:p>
            <a:pPr>
              <a:defRPr/>
            </a:pPr>
            <a:r>
              <a:rPr lang="en-US" altLang="en-US" b="1" dirty="0" err="1">
                <a:latin typeface="+mj-lt"/>
              </a:rPr>
              <a:t>Lifee</a:t>
            </a:r>
            <a:r>
              <a:rPr lang="en-US" altLang="en-US" b="1" dirty="0">
                <a:latin typeface="+mj-lt"/>
              </a:rPr>
              <a:t> dispose d’un widget se </a:t>
            </a:r>
            <a:r>
              <a:rPr lang="en-US" altLang="en-US" b="1" dirty="0" err="1">
                <a:latin typeface="+mj-lt"/>
              </a:rPr>
              <a:t>plaçant</a:t>
            </a:r>
            <a:r>
              <a:rPr lang="en-US" altLang="en-US" b="1" dirty="0">
                <a:latin typeface="+mj-lt"/>
              </a:rPr>
              <a:t> sur </a:t>
            </a:r>
            <a:r>
              <a:rPr lang="en-US" altLang="en-US" b="1" dirty="0" err="1">
                <a:latin typeface="+mj-lt"/>
              </a:rPr>
              <a:t>l’écran</a:t>
            </a:r>
            <a:r>
              <a:rPr lang="en-US" altLang="en-US" b="1" dirty="0">
                <a:latin typeface="+mj-lt"/>
              </a:rPr>
              <a:t> </a:t>
            </a:r>
            <a:r>
              <a:rPr lang="en-US" altLang="en-US" b="1" dirty="0" err="1">
                <a:latin typeface="+mj-lt"/>
              </a:rPr>
              <a:t>d’accueil</a:t>
            </a:r>
            <a:r>
              <a:rPr lang="en-US" altLang="en-US" b="1" dirty="0">
                <a:latin typeface="+mj-lt"/>
              </a:rPr>
              <a:t> du </a:t>
            </a:r>
            <a:r>
              <a:rPr lang="en-US" altLang="en-US" b="1" dirty="0" err="1">
                <a:latin typeface="+mj-lt"/>
              </a:rPr>
              <a:t>téléphone</a:t>
            </a:r>
            <a:r>
              <a:rPr lang="en-US" altLang="en-US" b="1" dirty="0">
                <a:latin typeface="+mj-lt"/>
              </a:rPr>
              <a:t>.</a:t>
            </a:r>
          </a:p>
          <a:p>
            <a:pPr>
              <a:defRPr/>
            </a:pPr>
            <a:r>
              <a:rPr lang="en-US" altLang="en-US" dirty="0">
                <a:latin typeface="+mj-lt"/>
              </a:rPr>
              <a:t>Ce widget </a:t>
            </a:r>
            <a:r>
              <a:rPr lang="en-US" altLang="en-US" dirty="0" err="1">
                <a:latin typeface="+mj-lt"/>
              </a:rPr>
              <a:t>regroupe</a:t>
            </a:r>
            <a:r>
              <a:rPr lang="en-US" altLang="en-US" dirty="0">
                <a:latin typeface="+mj-lt"/>
              </a:rPr>
              <a:t> les </a:t>
            </a:r>
            <a:r>
              <a:rPr lang="en-US" altLang="en-US" dirty="0" err="1">
                <a:latin typeface="+mj-lt"/>
              </a:rPr>
              <a:t>fonctionnalités</a:t>
            </a:r>
            <a:r>
              <a:rPr lang="en-US" altLang="en-US" dirty="0">
                <a:latin typeface="+mj-lt"/>
              </a:rPr>
              <a:t> les plus </a:t>
            </a:r>
            <a:r>
              <a:rPr lang="en-US" altLang="en-US" dirty="0" err="1">
                <a:latin typeface="+mj-lt"/>
              </a:rPr>
              <a:t>courantes</a:t>
            </a:r>
            <a:r>
              <a:rPr lang="en-US" altLang="en-US" dirty="0">
                <a:latin typeface="+mj-lt"/>
              </a:rPr>
              <a:t> de </a:t>
            </a:r>
            <a:r>
              <a:rPr lang="en-US" altLang="en-US" dirty="0" err="1">
                <a:latin typeface="+mj-lt"/>
              </a:rPr>
              <a:t>Lifee</a:t>
            </a:r>
            <a:r>
              <a:rPr lang="en-US" altLang="en-US" dirty="0">
                <a:latin typeface="+mj-lt"/>
              </a:rPr>
              <a:t>. </a:t>
            </a:r>
            <a:r>
              <a:rPr lang="en-US" altLang="en-US" dirty="0" err="1">
                <a:latin typeface="+mj-lt"/>
              </a:rPr>
              <a:t>Vous</a:t>
            </a:r>
            <a:r>
              <a:rPr lang="en-US" altLang="en-US" dirty="0">
                <a:latin typeface="+mj-lt"/>
              </a:rPr>
              <a:t> </a:t>
            </a:r>
            <a:r>
              <a:rPr lang="en-US" altLang="en-US" dirty="0" err="1">
                <a:latin typeface="+mj-lt"/>
              </a:rPr>
              <a:t>pouvez</a:t>
            </a:r>
            <a:r>
              <a:rPr lang="en-US" altLang="en-US" dirty="0">
                <a:latin typeface="+mj-lt"/>
              </a:rPr>
              <a:t> </a:t>
            </a:r>
            <a:r>
              <a:rPr lang="en-US" altLang="en-US" dirty="0" err="1">
                <a:latin typeface="+mj-lt"/>
              </a:rPr>
              <a:t>optimiser</a:t>
            </a:r>
            <a:r>
              <a:rPr lang="en-US" altLang="en-US" dirty="0">
                <a:latin typeface="+mj-lt"/>
              </a:rPr>
              <a:t> la </a:t>
            </a:r>
            <a:r>
              <a:rPr lang="en-US" altLang="en-US" dirty="0" err="1">
                <a:latin typeface="+mj-lt"/>
              </a:rPr>
              <a:t>mémoire</a:t>
            </a:r>
            <a:r>
              <a:rPr lang="en-US" altLang="en-US" dirty="0">
                <a:latin typeface="+mj-lt"/>
              </a:rPr>
              <a:t> du </a:t>
            </a:r>
            <a:r>
              <a:rPr lang="en-US" altLang="en-US" dirty="0" err="1">
                <a:latin typeface="+mj-lt"/>
              </a:rPr>
              <a:t>téléphone</a:t>
            </a:r>
            <a:r>
              <a:rPr lang="en-US" altLang="en-US" dirty="0">
                <a:latin typeface="+mj-lt"/>
              </a:rPr>
              <a:t> en 1 </a:t>
            </a:r>
            <a:r>
              <a:rPr lang="en-US" altLang="en-US" dirty="0" err="1">
                <a:latin typeface="+mj-lt"/>
              </a:rPr>
              <a:t>seul</a:t>
            </a:r>
            <a:r>
              <a:rPr lang="en-US" altLang="en-US" dirty="0">
                <a:latin typeface="+mj-lt"/>
              </a:rPr>
              <a:t> </a:t>
            </a:r>
            <a:r>
              <a:rPr lang="en-US" altLang="en-US" dirty="0" err="1">
                <a:latin typeface="+mj-lt"/>
              </a:rPr>
              <a:t>clic</a:t>
            </a:r>
            <a:r>
              <a:rPr lang="en-US" altLang="en-US" dirty="0">
                <a:latin typeface="+mj-lt"/>
              </a:rPr>
              <a:t> en </a:t>
            </a:r>
            <a:r>
              <a:rPr lang="en-US" altLang="en-US" dirty="0" err="1">
                <a:latin typeface="+mj-lt"/>
              </a:rPr>
              <a:t>appuyant</a:t>
            </a:r>
            <a:r>
              <a:rPr lang="en-US" altLang="en-US" dirty="0">
                <a:latin typeface="+mj-lt"/>
              </a:rPr>
              <a:t> </a:t>
            </a:r>
            <a:r>
              <a:rPr lang="en-US" altLang="en-US" dirty="0" err="1">
                <a:latin typeface="+mj-lt"/>
              </a:rPr>
              <a:t>sur</a:t>
            </a:r>
            <a:r>
              <a:rPr lang="en-US" altLang="en-US" dirty="0">
                <a:latin typeface="+mj-lt"/>
              </a:rPr>
              <a:t> le </a:t>
            </a:r>
            <a:r>
              <a:rPr lang="en-US" altLang="en-US" dirty="0" err="1">
                <a:latin typeface="+mj-lt"/>
              </a:rPr>
              <a:t>bouton</a:t>
            </a:r>
            <a:r>
              <a:rPr lang="en-US" altLang="en-US" dirty="0">
                <a:latin typeface="+mj-lt"/>
              </a:rPr>
              <a:t> </a:t>
            </a:r>
            <a:r>
              <a:rPr lang="en-US" altLang="en-US" dirty="0" err="1">
                <a:latin typeface="+mj-lt"/>
              </a:rPr>
              <a:t>vert</a:t>
            </a:r>
            <a:r>
              <a:rPr lang="en-US" altLang="en-US" dirty="0">
                <a:latin typeface="+mj-lt"/>
              </a:rPr>
              <a:t> </a:t>
            </a:r>
            <a:r>
              <a:rPr lang="en-US" altLang="en-US" dirty="0" err="1">
                <a:latin typeface="+mj-lt"/>
              </a:rPr>
              <a:t>approprié</a:t>
            </a:r>
            <a:r>
              <a:rPr lang="en-US" altLang="en-US" dirty="0">
                <a:latin typeface="+mj-lt"/>
              </a:rPr>
              <a:t>. </a:t>
            </a:r>
            <a:r>
              <a:rPr lang="en-US" altLang="en-US" dirty="0" err="1">
                <a:latin typeface="+mj-lt"/>
              </a:rPr>
              <a:t>Vous</a:t>
            </a:r>
            <a:r>
              <a:rPr lang="en-US" altLang="en-US" dirty="0">
                <a:latin typeface="+mj-lt"/>
              </a:rPr>
              <a:t> </a:t>
            </a:r>
            <a:r>
              <a:rPr lang="en-US" altLang="en-US" dirty="0" err="1">
                <a:latin typeface="+mj-lt"/>
              </a:rPr>
              <a:t>pouvez</a:t>
            </a:r>
            <a:r>
              <a:rPr lang="en-US" altLang="en-US" dirty="0">
                <a:latin typeface="+mj-lt"/>
              </a:rPr>
              <a:t> </a:t>
            </a:r>
            <a:r>
              <a:rPr lang="en-US" altLang="en-US" dirty="0" err="1">
                <a:latin typeface="+mj-lt"/>
              </a:rPr>
              <a:t>choisir</a:t>
            </a:r>
            <a:r>
              <a:rPr lang="en-US" altLang="en-US" dirty="0">
                <a:latin typeface="+mj-lt"/>
              </a:rPr>
              <a:t> le mode de </a:t>
            </a:r>
            <a:r>
              <a:rPr lang="en-US" altLang="en-US" dirty="0" err="1">
                <a:latin typeface="+mj-lt"/>
              </a:rPr>
              <a:t>consommation</a:t>
            </a:r>
            <a:r>
              <a:rPr lang="en-US" altLang="en-US" dirty="0">
                <a:latin typeface="+mj-lt"/>
              </a:rPr>
              <a:t> du </a:t>
            </a:r>
            <a:r>
              <a:rPr lang="en-US" altLang="en-US" dirty="0" err="1">
                <a:latin typeface="+mj-lt"/>
              </a:rPr>
              <a:t>téléphone</a:t>
            </a:r>
            <a:r>
              <a:rPr lang="en-US" altLang="en-US" dirty="0">
                <a:latin typeface="+mj-lt"/>
              </a:rPr>
              <a:t> (Puissant, Normal, </a:t>
            </a:r>
            <a:r>
              <a:rPr lang="en-US" altLang="en-US" dirty="0" err="1">
                <a:latin typeface="+mj-lt"/>
              </a:rPr>
              <a:t>Econome</a:t>
            </a:r>
            <a:r>
              <a:rPr lang="en-US" altLang="en-US" dirty="0">
                <a:latin typeface="+mj-lt"/>
              </a:rPr>
              <a:t>).</a:t>
            </a:r>
            <a:r>
              <a:rPr lang="en-US" altLang="en-US" sz="800" dirty="0">
                <a:latin typeface="+mj-lt"/>
              </a:rPr>
              <a:t> </a:t>
            </a:r>
            <a:endParaRPr lang="en-US" altLang="en-US" sz="4000" dirty="0">
              <a:latin typeface="+mj-lt"/>
            </a:endParaRPr>
          </a:p>
        </p:txBody>
      </p:sp>
      <p:pic>
        <p:nvPicPr>
          <p:cNvPr id="3" name="Image 2">
            <a:extLst>
              <a:ext uri="{FF2B5EF4-FFF2-40B4-BE49-F238E27FC236}">
                <a16:creationId xmlns:a16="http://schemas.microsoft.com/office/drawing/2014/main" id="{B823E908-6B9A-0BE5-9C64-B7688AD48E28}"/>
              </a:ext>
            </a:extLst>
          </p:cNvPr>
          <p:cNvPicPr>
            <a:picLocks noChangeAspect="1"/>
          </p:cNvPicPr>
          <p:nvPr/>
        </p:nvPicPr>
        <p:blipFill>
          <a:blip r:embed="rId3"/>
          <a:stretch>
            <a:fillRect/>
          </a:stretch>
        </p:blipFill>
        <p:spPr>
          <a:xfrm>
            <a:off x="5398135" y="1654969"/>
            <a:ext cx="3400425" cy="2762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5"/>
          <p:cNvSpPr txBox="1">
            <a:spLocks noChangeArrowheads="1"/>
          </p:cNvSpPr>
          <p:nvPr/>
        </p:nvSpPr>
        <p:spPr bwMode="auto">
          <a:xfrm>
            <a:off x="1219200" y="4333875"/>
            <a:ext cx="6858000" cy="923925"/>
          </a:xfrm>
          <a:prstGeom prst="rect">
            <a:avLst/>
          </a:prstGeom>
          <a:noFill/>
          <a:ln w="9525">
            <a:noFill/>
            <a:miter lim="800000"/>
            <a:headEnd/>
            <a:tailEnd/>
          </a:ln>
        </p:spPr>
        <p:txBody>
          <a:bodyPr>
            <a:spAutoFit/>
          </a:bodyPr>
          <a:lstStyle/>
          <a:p>
            <a:pPr algn="ctr"/>
            <a:r>
              <a:rPr lang="fr-FR" altLang="en-US" b="1"/>
              <a:t>Gestion de la mémoire, régulation intelligente de la puissance, synchronisation en temps réel avec les applications, widget sur l’écran d’accueil…</a:t>
            </a: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12</a:t>
            </a:r>
          </a:p>
        </p:txBody>
      </p:sp>
      <p:pic>
        <p:nvPicPr>
          <p:cNvPr id="12292" name="Picture 8" descr="C:\KAR\Android\impression\FR\Phone\Memoire.png"/>
          <p:cNvPicPr>
            <a:picLocks noChangeAspect="1" noChangeArrowheads="1"/>
          </p:cNvPicPr>
          <p:nvPr/>
        </p:nvPicPr>
        <p:blipFill>
          <a:blip r:embed="rId3" cstate="print"/>
          <a:srcRect/>
          <a:stretch>
            <a:fillRect/>
          </a:stretch>
        </p:blipFill>
        <p:spPr bwMode="auto">
          <a:xfrm>
            <a:off x="609600" y="1420813"/>
            <a:ext cx="1371600" cy="2438400"/>
          </a:xfrm>
          <a:prstGeom prst="rect">
            <a:avLst/>
          </a:prstGeom>
          <a:noFill/>
          <a:ln w="9525">
            <a:noFill/>
            <a:miter lim="800000"/>
            <a:headEnd/>
            <a:tailEnd/>
          </a:ln>
        </p:spPr>
      </p:pic>
      <p:pic>
        <p:nvPicPr>
          <p:cNvPr id="12293" name="Picture 9" descr="C:\KAR\Android\impression\FR\Phone\Power.png"/>
          <p:cNvPicPr>
            <a:picLocks noChangeAspect="1" noChangeArrowheads="1"/>
          </p:cNvPicPr>
          <p:nvPr/>
        </p:nvPicPr>
        <p:blipFill>
          <a:blip r:embed="rId4" cstate="print"/>
          <a:srcRect/>
          <a:stretch>
            <a:fillRect/>
          </a:stretch>
        </p:blipFill>
        <p:spPr bwMode="auto">
          <a:xfrm>
            <a:off x="2819400" y="1420813"/>
            <a:ext cx="1371600" cy="2438400"/>
          </a:xfrm>
          <a:prstGeom prst="rect">
            <a:avLst/>
          </a:prstGeom>
          <a:noFill/>
          <a:ln w="9525">
            <a:noFill/>
            <a:miter lim="800000"/>
            <a:headEnd/>
            <a:tailEnd/>
          </a:ln>
        </p:spPr>
      </p:pic>
      <p:sp>
        <p:nvSpPr>
          <p:cNvPr id="8" name="Rectangle 7"/>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Un max d’économie</a:t>
            </a:r>
          </a:p>
        </p:txBody>
      </p:sp>
      <p:pic>
        <p:nvPicPr>
          <p:cNvPr id="1026" name="Picture 2" descr="C:\KAR\Android\impression\FR\Phone\Reseau1.png"/>
          <p:cNvPicPr>
            <a:picLocks noChangeAspect="1" noChangeArrowheads="1"/>
          </p:cNvPicPr>
          <p:nvPr/>
        </p:nvPicPr>
        <p:blipFill>
          <a:blip r:embed="rId5" cstate="print"/>
          <a:srcRect/>
          <a:stretch>
            <a:fillRect/>
          </a:stretch>
        </p:blipFill>
        <p:spPr bwMode="auto">
          <a:xfrm>
            <a:off x="4953000" y="1447799"/>
            <a:ext cx="1371600" cy="2438567"/>
          </a:xfrm>
          <a:prstGeom prst="rect">
            <a:avLst/>
          </a:prstGeom>
          <a:noFill/>
        </p:spPr>
      </p:pic>
      <p:pic>
        <p:nvPicPr>
          <p:cNvPr id="5" name="Image 4" descr="Une image contenant texte, capture d’écran, logiciel, Système d’exploitation&#10;&#10;Le contenu généré par l’IA peut être incorrect.">
            <a:extLst>
              <a:ext uri="{FF2B5EF4-FFF2-40B4-BE49-F238E27FC236}">
                <a16:creationId xmlns:a16="http://schemas.microsoft.com/office/drawing/2014/main" id="{CCE839EB-AAAF-41A7-1F53-FD6620602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1447799"/>
            <a:ext cx="1371600" cy="24366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13</a:t>
            </a:r>
          </a:p>
        </p:txBody>
      </p:sp>
      <p:sp>
        <p:nvSpPr>
          <p:cNvPr id="8" name="Rectangle 7"/>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Résultat</a:t>
            </a:r>
            <a:endParaRPr lang="fr-FR" sz="2400" dirty="0">
              <a:solidFill>
                <a:srgbClr val="ADD14C"/>
              </a:solidFill>
              <a:latin typeface="+mj-lt"/>
            </a:endParaRPr>
          </a:p>
        </p:txBody>
      </p:sp>
      <p:sp>
        <p:nvSpPr>
          <p:cNvPr id="13316" name="ZoneTexte 11"/>
          <p:cNvSpPr txBox="1">
            <a:spLocks noChangeArrowheads="1"/>
          </p:cNvSpPr>
          <p:nvPr/>
        </p:nvSpPr>
        <p:spPr bwMode="auto">
          <a:xfrm>
            <a:off x="2438400" y="2209800"/>
            <a:ext cx="914400" cy="1570038"/>
          </a:xfrm>
          <a:prstGeom prst="rect">
            <a:avLst/>
          </a:prstGeom>
          <a:noFill/>
          <a:ln w="9525">
            <a:noFill/>
            <a:miter lim="800000"/>
            <a:headEnd/>
            <a:tailEnd/>
          </a:ln>
        </p:spPr>
        <p:txBody>
          <a:bodyPr>
            <a:spAutoFit/>
          </a:bodyPr>
          <a:lstStyle/>
          <a:p>
            <a:r>
              <a:rPr lang="fr-FR" altLang="en-US" sz="9600"/>
              <a:t>+</a:t>
            </a:r>
          </a:p>
        </p:txBody>
      </p:sp>
      <p:sp>
        <p:nvSpPr>
          <p:cNvPr id="13318" name="ZoneTexte 13"/>
          <p:cNvSpPr txBox="1">
            <a:spLocks noChangeArrowheads="1"/>
          </p:cNvSpPr>
          <p:nvPr/>
        </p:nvSpPr>
        <p:spPr bwMode="auto">
          <a:xfrm>
            <a:off x="6248400" y="2209800"/>
            <a:ext cx="914400" cy="1570038"/>
          </a:xfrm>
          <a:prstGeom prst="rect">
            <a:avLst/>
          </a:prstGeom>
          <a:noFill/>
          <a:ln w="9525">
            <a:noFill/>
            <a:miter lim="800000"/>
            <a:headEnd/>
            <a:tailEnd/>
          </a:ln>
        </p:spPr>
        <p:txBody>
          <a:bodyPr>
            <a:spAutoFit/>
          </a:bodyPr>
          <a:lstStyle/>
          <a:p>
            <a:r>
              <a:rPr lang="fr-FR" altLang="en-US" sz="9600"/>
              <a:t>=</a:t>
            </a:r>
          </a:p>
        </p:txBody>
      </p:sp>
      <p:pic>
        <p:nvPicPr>
          <p:cNvPr id="13319" name="Picture 10" descr="http://www.apkdad.com/wp-content/uploads/2013/01/Battery-Indicator-Icon.png"/>
          <p:cNvPicPr>
            <a:picLocks noChangeAspect="1" noChangeArrowheads="1"/>
          </p:cNvPicPr>
          <p:nvPr/>
        </p:nvPicPr>
        <p:blipFill>
          <a:blip r:embed="rId3" cstate="print"/>
          <a:srcRect/>
          <a:stretch>
            <a:fillRect/>
          </a:stretch>
        </p:blipFill>
        <p:spPr bwMode="auto">
          <a:xfrm>
            <a:off x="6629400" y="1676400"/>
            <a:ext cx="2743200" cy="2743200"/>
          </a:xfrm>
          <a:prstGeom prst="rect">
            <a:avLst/>
          </a:prstGeom>
          <a:noFill/>
          <a:ln w="9525">
            <a:noFill/>
            <a:miter lim="800000"/>
            <a:headEnd/>
            <a:tailEnd/>
          </a:ln>
        </p:spPr>
      </p:pic>
      <p:sp>
        <p:nvSpPr>
          <p:cNvPr id="13320" name="ZoneTexte 16"/>
          <p:cNvSpPr txBox="1">
            <a:spLocks noChangeArrowheads="1"/>
          </p:cNvSpPr>
          <p:nvPr/>
        </p:nvSpPr>
        <p:spPr bwMode="auto">
          <a:xfrm>
            <a:off x="8039100" y="3581400"/>
            <a:ext cx="2209800" cy="1108075"/>
          </a:xfrm>
          <a:prstGeom prst="rect">
            <a:avLst/>
          </a:prstGeom>
          <a:noFill/>
          <a:ln w="9525">
            <a:noFill/>
            <a:miter lim="800000"/>
            <a:headEnd/>
            <a:tailEnd/>
          </a:ln>
        </p:spPr>
        <p:txBody>
          <a:bodyPr>
            <a:spAutoFit/>
          </a:bodyPr>
          <a:lstStyle/>
          <a:p>
            <a:r>
              <a:rPr lang="fr-FR" altLang="en-US" sz="6600"/>
              <a:t>x2</a:t>
            </a:r>
          </a:p>
        </p:txBody>
      </p:sp>
      <p:pic>
        <p:nvPicPr>
          <p:cNvPr id="13321" name="Image 9"/>
          <p:cNvPicPr>
            <a:picLocks noChangeAspect="1"/>
          </p:cNvPicPr>
          <p:nvPr/>
        </p:nvPicPr>
        <p:blipFill>
          <a:blip r:embed="rId4" cstate="print"/>
          <a:srcRect/>
          <a:stretch>
            <a:fillRect/>
          </a:stretch>
        </p:blipFill>
        <p:spPr bwMode="auto">
          <a:xfrm>
            <a:off x="604838" y="1635125"/>
            <a:ext cx="1452562" cy="2667000"/>
          </a:xfrm>
          <a:prstGeom prst="rect">
            <a:avLst/>
          </a:prstGeom>
          <a:noFill/>
          <a:ln w="9525">
            <a:noFill/>
            <a:miter lim="800000"/>
            <a:headEnd/>
            <a:tailEnd/>
          </a:ln>
        </p:spPr>
      </p:pic>
      <p:pic>
        <p:nvPicPr>
          <p:cNvPr id="5" name="Image 4" descr="Une image contenant cercle, symbole, logo, Marque&#10;&#10;Le contenu généré par l’IA peut être incorrect.">
            <a:extLst>
              <a:ext uri="{FF2B5EF4-FFF2-40B4-BE49-F238E27FC236}">
                <a16:creationId xmlns:a16="http://schemas.microsoft.com/office/drawing/2014/main" id="{9555886A-C573-30E3-35EF-AE912EA8E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981200"/>
            <a:ext cx="2148345" cy="22113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348E2-D869-CC0A-E20B-73B379E8A6D0}"/>
              </a:ext>
            </a:extLst>
          </p:cNvPr>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Contrôle à distance</a:t>
            </a:r>
          </a:p>
        </p:txBody>
      </p:sp>
      <p:sp>
        <p:nvSpPr>
          <p:cNvPr id="2" name="Rectangle 1">
            <a:extLst>
              <a:ext uri="{FF2B5EF4-FFF2-40B4-BE49-F238E27FC236}">
                <a16:creationId xmlns:a16="http://schemas.microsoft.com/office/drawing/2014/main" id="{6BA3A145-09E2-101D-1B0E-4B6B82E9EDB8}"/>
              </a:ext>
            </a:extLst>
          </p:cNvPr>
          <p:cNvSpPr/>
          <p:nvPr/>
        </p:nvSpPr>
        <p:spPr>
          <a:xfrm>
            <a:off x="144403" y="1371600"/>
            <a:ext cx="4808597" cy="3416320"/>
          </a:xfrm>
          <a:prstGeom prst="rect">
            <a:avLst/>
          </a:prstGeom>
        </p:spPr>
        <p:txBody>
          <a:bodyPr wrap="square">
            <a:spAutoFit/>
          </a:bodyPr>
          <a:lstStyle/>
          <a:p>
            <a:pPr>
              <a:defRPr/>
            </a:pPr>
            <a:r>
              <a:rPr lang="en-US" altLang="en-US" b="1" dirty="0">
                <a:latin typeface="+mj-lt"/>
              </a:rPr>
              <a:t>En </a:t>
            </a:r>
            <a:r>
              <a:rPr lang="en-US" altLang="en-US" b="1" dirty="0" err="1">
                <a:latin typeface="+mj-lt"/>
              </a:rPr>
              <a:t>utilisant</a:t>
            </a:r>
            <a:r>
              <a:rPr lang="en-US" altLang="en-US" b="1" dirty="0">
                <a:latin typeface="+mj-lt"/>
              </a:rPr>
              <a:t> la</a:t>
            </a:r>
            <a:r>
              <a:rPr lang="fr-FR" altLang="en-US" b="1" dirty="0">
                <a:latin typeface="+mj-lt"/>
              </a:rPr>
              <a:t> technologie ZigBee, associée à la norme IEEE 802.15.4, </a:t>
            </a:r>
            <a:r>
              <a:rPr lang="fr-FR" altLang="en-US" b="1" dirty="0" err="1">
                <a:latin typeface="+mj-lt"/>
              </a:rPr>
              <a:t>Lifee</a:t>
            </a:r>
            <a:r>
              <a:rPr lang="fr-FR" altLang="en-US" b="1" dirty="0">
                <a:latin typeface="+mj-lt"/>
              </a:rPr>
              <a:t> vous aide à gérer intelligemment vos stratégies énergétiques sur l’ensemble de vos appareils électroniques :</a:t>
            </a:r>
          </a:p>
          <a:p>
            <a:pPr>
              <a:defRPr/>
            </a:pPr>
            <a:r>
              <a:rPr lang="fr-FR" altLang="en-US" b="1" dirty="0">
                <a:latin typeface="+mj-lt"/>
              </a:rPr>
              <a:t>- Lumières</a:t>
            </a:r>
          </a:p>
          <a:p>
            <a:pPr>
              <a:defRPr/>
            </a:pPr>
            <a:r>
              <a:rPr lang="fr-FR" altLang="en-US" b="1" dirty="0">
                <a:latin typeface="+mj-lt"/>
              </a:rPr>
              <a:t>- Volets</a:t>
            </a:r>
          </a:p>
          <a:p>
            <a:pPr>
              <a:defRPr/>
            </a:pPr>
            <a:r>
              <a:rPr lang="fr-FR" altLang="en-US" b="1" dirty="0">
                <a:latin typeface="+mj-lt"/>
              </a:rPr>
              <a:t>- Thermostats</a:t>
            </a:r>
          </a:p>
          <a:p>
            <a:pPr>
              <a:defRPr/>
            </a:pPr>
            <a:r>
              <a:rPr lang="fr-FR" altLang="en-US" b="1" dirty="0">
                <a:latin typeface="+mj-lt"/>
              </a:rPr>
              <a:t>- Alarmes</a:t>
            </a:r>
          </a:p>
          <a:p>
            <a:pPr>
              <a:defRPr/>
            </a:pPr>
            <a:r>
              <a:rPr lang="fr-FR" altLang="en-US" b="1" dirty="0">
                <a:latin typeface="+mj-lt"/>
              </a:rPr>
              <a:t>- Consommation d’eau et de gaz</a:t>
            </a:r>
          </a:p>
          <a:p>
            <a:pPr>
              <a:defRPr/>
            </a:pPr>
            <a:r>
              <a:rPr lang="fr-FR" altLang="en-US" b="1" dirty="0">
                <a:latin typeface="+mj-lt"/>
              </a:rPr>
              <a:t>- Ecrans</a:t>
            </a:r>
          </a:p>
          <a:p>
            <a:pPr>
              <a:defRPr/>
            </a:pPr>
            <a:r>
              <a:rPr lang="fr-FR" altLang="en-US" b="1" dirty="0">
                <a:latin typeface="+mj-lt"/>
              </a:rPr>
              <a:t>- Etc…</a:t>
            </a:r>
            <a:endParaRPr lang="en-US" altLang="en-US" b="1" dirty="0">
              <a:latin typeface="+mj-lt"/>
            </a:endParaRPr>
          </a:p>
        </p:txBody>
      </p:sp>
      <p:pic>
        <p:nvPicPr>
          <p:cNvPr id="10" name="Image 9" descr="Une image contenant intérieur, conception&#10;&#10;Description générée automatiquement">
            <a:extLst>
              <a:ext uri="{FF2B5EF4-FFF2-40B4-BE49-F238E27FC236}">
                <a16:creationId xmlns:a16="http://schemas.microsoft.com/office/drawing/2014/main" id="{DABE0171-1FD2-D581-DF3C-911DD7DF4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71600"/>
            <a:ext cx="3987800" cy="2791460"/>
          </a:xfrm>
          <a:prstGeom prst="rect">
            <a:avLst/>
          </a:prstGeom>
        </p:spPr>
      </p:pic>
      <p:sp>
        <p:nvSpPr>
          <p:cNvPr id="12" name="ZoneTexte 11">
            <a:extLst>
              <a:ext uri="{FF2B5EF4-FFF2-40B4-BE49-F238E27FC236}">
                <a16:creationId xmlns:a16="http://schemas.microsoft.com/office/drawing/2014/main" id="{EA70E378-A4A6-3DF8-38EB-EF8180740655}"/>
              </a:ext>
            </a:extLst>
          </p:cNvPr>
          <p:cNvSpPr txBox="1"/>
          <p:nvPr/>
        </p:nvSpPr>
        <p:spPr>
          <a:xfrm>
            <a:off x="4555958" y="4237895"/>
            <a:ext cx="4572000" cy="1477328"/>
          </a:xfrm>
          <a:prstGeom prst="rect">
            <a:avLst/>
          </a:prstGeom>
          <a:noFill/>
        </p:spPr>
        <p:txBody>
          <a:bodyPr wrap="square">
            <a:spAutoFit/>
          </a:bodyPr>
          <a:lstStyle/>
          <a:p>
            <a:pPr>
              <a:defRPr/>
            </a:pPr>
            <a:r>
              <a:rPr lang="en-US" altLang="en-US" b="1" dirty="0" err="1">
                <a:latin typeface="+mj-lt"/>
              </a:rPr>
              <a:t>Lifee</a:t>
            </a:r>
            <a:r>
              <a:rPr lang="en-US" altLang="en-US" b="1" dirty="0">
                <a:latin typeface="+mj-lt"/>
              </a:rPr>
              <a:t> permet de contrôler l’ensemble des appareils à distance afin de gérer les économies d’énergie facilement avec le doigt et la reconnaissance vocale.</a:t>
            </a:r>
          </a:p>
        </p:txBody>
      </p:sp>
      <p:sp>
        <p:nvSpPr>
          <p:cNvPr id="3" name="ZoneTexte 2">
            <a:extLst>
              <a:ext uri="{FF2B5EF4-FFF2-40B4-BE49-F238E27FC236}">
                <a16:creationId xmlns:a16="http://schemas.microsoft.com/office/drawing/2014/main" id="{584820DF-EC57-BB19-6988-50E8D08EAFEE}"/>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14</a:t>
            </a:r>
          </a:p>
        </p:txBody>
      </p:sp>
    </p:spTree>
    <p:extLst>
      <p:ext uri="{BB962C8B-B14F-4D97-AF65-F5344CB8AC3E}">
        <p14:creationId xmlns:p14="http://schemas.microsoft.com/office/powerpoint/2010/main" val="429437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348E2-D869-CC0A-E20B-73B379E8A6D0}"/>
              </a:ext>
            </a:extLst>
          </p:cNvPr>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Rapport énergétique</a:t>
            </a:r>
          </a:p>
        </p:txBody>
      </p:sp>
      <p:pic>
        <p:nvPicPr>
          <p:cNvPr id="1026" name="Picture 2" descr="Un logiciel entièrement automatisé">
            <a:extLst>
              <a:ext uri="{FF2B5EF4-FFF2-40B4-BE49-F238E27FC236}">
                <a16:creationId xmlns:a16="http://schemas.microsoft.com/office/drawing/2014/main" id="{61ADAD7F-2283-DF3A-AE31-2A8A5B90F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5105400" cy="43268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7EB66B-F950-6650-FC77-87432B478A4B}"/>
              </a:ext>
            </a:extLst>
          </p:cNvPr>
          <p:cNvSpPr/>
          <p:nvPr/>
        </p:nvSpPr>
        <p:spPr>
          <a:xfrm>
            <a:off x="152400" y="1418272"/>
            <a:ext cx="3581400" cy="1477328"/>
          </a:xfrm>
          <a:prstGeom prst="rect">
            <a:avLst/>
          </a:prstGeom>
        </p:spPr>
        <p:txBody>
          <a:bodyPr wrap="square">
            <a:spAutoFit/>
          </a:bodyPr>
          <a:lstStyle/>
          <a:p>
            <a:pPr>
              <a:defRPr/>
            </a:pPr>
            <a:r>
              <a:rPr lang="fr-FR" b="1" dirty="0" err="1"/>
              <a:t>Lifee</a:t>
            </a:r>
            <a:r>
              <a:rPr lang="fr-FR" b="1" dirty="0"/>
              <a:t> propose une solution de relevé à distance qui établit des rapports détaillés sur la consommation des appareils et les économies réalisées.</a:t>
            </a:r>
            <a:endParaRPr lang="en-US" altLang="en-US" b="1" dirty="0">
              <a:latin typeface="+mj-lt"/>
            </a:endParaRPr>
          </a:p>
        </p:txBody>
      </p:sp>
      <p:sp>
        <p:nvSpPr>
          <p:cNvPr id="2" name="ZoneTexte 1">
            <a:extLst>
              <a:ext uri="{FF2B5EF4-FFF2-40B4-BE49-F238E27FC236}">
                <a16:creationId xmlns:a16="http://schemas.microsoft.com/office/drawing/2014/main" id="{6409AAF2-67E0-736A-A315-D474FF64C8A4}"/>
              </a:ext>
            </a:extLst>
          </p:cNvPr>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15</a:t>
            </a:r>
          </a:p>
        </p:txBody>
      </p:sp>
    </p:spTree>
    <p:extLst>
      <p:ext uri="{BB962C8B-B14F-4D97-AF65-F5344CB8AC3E}">
        <p14:creationId xmlns:p14="http://schemas.microsoft.com/office/powerpoint/2010/main" val="424216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0" y="571649"/>
            <a:ext cx="32258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Clients Professionnels</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16</a:t>
            </a:r>
            <a:endParaRPr lang="fr-FR" sz="1200" dirty="0">
              <a:solidFill>
                <a:schemeClr val="tx1">
                  <a:lumMod val="65000"/>
                  <a:lumOff val="35000"/>
                </a:schemeClr>
              </a:solidFill>
              <a:latin typeface="Arial" panose="020B0604020202020204" pitchFamily="34" charset="0"/>
            </a:endParaRPr>
          </a:p>
        </p:txBody>
      </p:sp>
      <p:pic>
        <p:nvPicPr>
          <p:cNvPr id="2050" name="Picture 2" descr="Virb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235670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chnopôle d'Orlé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600200"/>
            <a:ext cx="19050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971800"/>
            <a:ext cx="3581400" cy="1200329"/>
          </a:xfrm>
          <a:prstGeom prst="rect">
            <a:avLst/>
          </a:prstGeom>
        </p:spPr>
        <p:txBody>
          <a:bodyPr wrap="square">
            <a:spAutoFit/>
          </a:bodyPr>
          <a:lstStyle/>
          <a:p>
            <a:r>
              <a:rPr lang="en-US" sz="1200" b="1" dirty="0"/>
              <a:t>“Après 10 jours de tests de l'application </a:t>
            </a:r>
            <a:r>
              <a:rPr lang="en-US" sz="1200" b="1" dirty="0" err="1"/>
              <a:t>Lifee</a:t>
            </a:r>
            <a:r>
              <a:rPr lang="en-US" sz="1200" b="1" dirty="0"/>
              <a:t>, nous avons </a:t>
            </a:r>
            <a:r>
              <a:rPr lang="en-US" sz="1200" b="1" dirty="0" err="1"/>
              <a:t>effectivement</a:t>
            </a:r>
            <a:r>
              <a:rPr lang="en-US" sz="1200" b="1" dirty="0"/>
              <a:t> </a:t>
            </a:r>
            <a:r>
              <a:rPr lang="en-US" sz="1200" b="1" dirty="0" err="1"/>
              <a:t>doublé</a:t>
            </a:r>
            <a:r>
              <a:rPr lang="en-US" sz="1200" b="1" dirty="0"/>
              <a:t> </a:t>
            </a:r>
            <a:r>
              <a:rPr lang="en-US" sz="1200" b="1" dirty="0" err="1"/>
              <a:t>l'autonomie</a:t>
            </a:r>
            <a:r>
              <a:rPr lang="en-US" sz="1200" b="1" dirty="0"/>
              <a:t> de la batterie de </a:t>
            </a:r>
            <a:r>
              <a:rPr lang="en-US" sz="1200" b="1" dirty="0" err="1"/>
              <a:t>nos</a:t>
            </a:r>
            <a:r>
              <a:rPr lang="en-US" sz="1200" b="1" dirty="0"/>
              <a:t> smartphones.”</a:t>
            </a:r>
          </a:p>
          <a:p>
            <a:r>
              <a:rPr lang="en-US" sz="1200" b="1" dirty="0"/>
              <a:t> </a:t>
            </a:r>
            <a:endParaRPr lang="en-US" sz="3000" dirty="0"/>
          </a:p>
          <a:p>
            <a:r>
              <a:rPr lang="fr-FR" sz="1200" i="1" dirty="0"/>
              <a:t>Florence </a:t>
            </a:r>
            <a:r>
              <a:rPr lang="fr-FR" sz="1200" i="1" dirty="0" err="1"/>
              <a:t>Barbi</a:t>
            </a:r>
            <a:r>
              <a:rPr lang="fr-FR" sz="1200" i="1" dirty="0"/>
              <a:t> - Responsable Pôle ASC SI / IS ASC Pole Manager</a:t>
            </a:r>
            <a:endParaRPr lang="en-US" sz="1200" dirty="0"/>
          </a:p>
        </p:txBody>
      </p:sp>
      <p:pic>
        <p:nvPicPr>
          <p:cNvPr id="1026" name="Picture 2" descr="http://www.hutchinsontransmission.fr/sites/default/files/hutchinson-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062" y="3203470"/>
            <a:ext cx="4111625" cy="12060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rcom Ex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183" y="2057400"/>
            <a:ext cx="2915739" cy="55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3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8400" y="571649"/>
            <a:ext cx="2692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Rapports de tests</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1</a:t>
            </a:r>
            <a:r>
              <a:rPr lang="fr-FR" sz="1200" dirty="0">
                <a:solidFill>
                  <a:schemeClr val="tx1">
                    <a:lumMod val="65000"/>
                    <a:lumOff val="35000"/>
                  </a:schemeClr>
                </a:solidFill>
              </a:rPr>
              <a:t>7</a:t>
            </a:r>
            <a:endParaRPr lang="fr-FR" sz="1200" dirty="0">
              <a:solidFill>
                <a:schemeClr val="tx1">
                  <a:lumMod val="65000"/>
                  <a:lumOff val="35000"/>
                </a:schemeClr>
              </a:solidFill>
              <a:latin typeface="Arial" panose="020B0604020202020204" pitchFamily="34" charset="0"/>
            </a:endParaRPr>
          </a:p>
        </p:txBody>
      </p:sp>
      <p:sp>
        <p:nvSpPr>
          <p:cNvPr id="4" name="Rectangle 3"/>
          <p:cNvSpPr/>
          <p:nvPr/>
        </p:nvSpPr>
        <p:spPr>
          <a:xfrm>
            <a:off x="685800" y="1981200"/>
            <a:ext cx="8001000" cy="2308324"/>
          </a:xfrm>
          <a:prstGeom prst="rect">
            <a:avLst/>
          </a:prstGeom>
        </p:spPr>
        <p:txBody>
          <a:bodyPr wrap="square">
            <a:spAutoFit/>
          </a:bodyPr>
          <a:lstStyle/>
          <a:p>
            <a:r>
              <a:rPr lang="fr-FR" sz="1600" b="1" dirty="0"/>
              <a:t>Des résultats à la hauteur</a:t>
            </a:r>
            <a:br>
              <a:rPr lang="fr-FR" sz="1600" dirty="0"/>
            </a:br>
            <a:br>
              <a:rPr lang="fr-FR" sz="1600" dirty="0"/>
            </a:br>
            <a:r>
              <a:rPr lang="fr-FR" sz="1600" dirty="0"/>
              <a:t>Nous avons testé l'application et force est de constater que</a:t>
            </a:r>
            <a:r>
              <a:rPr lang="fr-FR" sz="1600" b="1" dirty="0"/>
              <a:t> les résultats sont à la hauteur des promesses</a:t>
            </a:r>
            <a:r>
              <a:rPr lang="fr-FR" sz="1600" dirty="0"/>
              <a:t> faites par </a:t>
            </a:r>
            <a:r>
              <a:rPr lang="fr-FR" sz="1600" dirty="0" err="1"/>
              <a:t>Lifee</a:t>
            </a:r>
            <a:r>
              <a:rPr lang="fr-FR" sz="1600" dirty="0"/>
              <a:t>. Lorsque nous avons installé </a:t>
            </a:r>
            <a:r>
              <a:rPr lang="fr-FR" sz="1600" dirty="0" err="1"/>
              <a:t>Lifee</a:t>
            </a:r>
            <a:r>
              <a:rPr lang="fr-FR" sz="1600" dirty="0"/>
              <a:t> sur notre smartphone, la charge de la batterie atteignait les 91 %. Après 24h sans l'éteindre, le smartphone est encore chargé à 58 % malgré une utilisation soutenue du terminal : appels, SMS, navigation web et utilisation d'applications. D'ordinaire, avec la même activité et en activant le mode avion la nuit, la charge du terminal ne dépasse les 15 % au bout de 24 H et il est nécessaire de recharger la batterie.</a:t>
            </a:r>
          </a:p>
        </p:txBody>
      </p:sp>
      <p:pic>
        <p:nvPicPr>
          <p:cNvPr id="5" name="Picture 23" descr="DegroupNews"/>
          <p:cNvPicPr>
            <a:picLocks noChangeAspect="1" noChangeArrowheads="1"/>
          </p:cNvPicPr>
          <p:nvPr/>
        </p:nvPicPr>
        <p:blipFill>
          <a:blip r:embed="rId2" cstate="print"/>
          <a:srcRect/>
          <a:stretch>
            <a:fillRect/>
          </a:stretch>
        </p:blipFill>
        <p:spPr bwMode="auto">
          <a:xfrm>
            <a:off x="304800" y="1066800"/>
            <a:ext cx="2514600" cy="55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277813" y="1276350"/>
            <a:ext cx="8485187" cy="400110"/>
          </a:xfrm>
          <a:prstGeom prst="rect">
            <a:avLst/>
          </a:prstGeom>
          <a:noFill/>
          <a:ln w="9525">
            <a:noFill/>
            <a:miter lim="800000"/>
            <a:headEnd/>
            <a:tailEnd/>
          </a:ln>
        </p:spPr>
        <p:txBody>
          <a:bodyPr>
            <a:spAutoFit/>
          </a:bodyPr>
          <a:lstStyle/>
          <a:p>
            <a:r>
              <a:rPr lang="en-US" sz="2000" dirty="0" err="1"/>
              <a:t>Médaille</a:t>
            </a:r>
            <a:r>
              <a:rPr lang="en-US" sz="2000" dirty="0"/>
              <a:t> </a:t>
            </a:r>
            <a:r>
              <a:rPr lang="en-US" sz="2000" dirty="0" err="1"/>
              <a:t>d’Argent</a:t>
            </a:r>
            <a:r>
              <a:rPr lang="en-US" sz="2000" dirty="0"/>
              <a:t> du </a:t>
            </a:r>
            <a:r>
              <a:rPr lang="en-US" sz="2000" dirty="0" err="1"/>
              <a:t>Concours</a:t>
            </a:r>
            <a:r>
              <a:rPr lang="en-US" sz="2000" dirty="0"/>
              <a:t> </a:t>
            </a:r>
            <a:r>
              <a:rPr lang="en-US" sz="2000" dirty="0" err="1"/>
              <a:t>Lépine</a:t>
            </a:r>
            <a:r>
              <a:rPr lang="en-US" sz="2000" dirty="0"/>
              <a:t> </a:t>
            </a:r>
            <a:r>
              <a:rPr lang="en-US" sz="2000" dirty="0" err="1"/>
              <a:t>Européen</a:t>
            </a:r>
            <a:r>
              <a:rPr lang="en-US" sz="2000" dirty="0"/>
              <a:t> à Strasbourg (2014)</a:t>
            </a:r>
            <a:endParaRPr lang="fr-FR" sz="2000" dirty="0"/>
          </a:p>
        </p:txBody>
      </p:sp>
      <p:sp>
        <p:nvSpPr>
          <p:cNvPr id="9" name="Rectangle 8"/>
          <p:cNvSpPr/>
          <p:nvPr/>
        </p:nvSpPr>
        <p:spPr>
          <a:xfrm>
            <a:off x="6940550" y="571500"/>
            <a:ext cx="200025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Concours</a:t>
            </a:r>
          </a:p>
        </p:txBody>
      </p:sp>
      <p:sp>
        <p:nvSpPr>
          <p:cNvPr id="10" name="ZoneTexte 9"/>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18</a:t>
            </a:r>
            <a:endParaRPr lang="fr-FR" sz="1200" dirty="0">
              <a:solidFill>
                <a:schemeClr val="tx1">
                  <a:lumMod val="65000"/>
                  <a:lumOff val="35000"/>
                </a:schemeClr>
              </a:solidFill>
              <a:latin typeface="Arial" panose="020B0604020202020204" pitchFamily="34" charset="0"/>
            </a:endParaRPr>
          </a:p>
        </p:txBody>
      </p:sp>
      <p:sp>
        <p:nvSpPr>
          <p:cNvPr id="23557" name="AutoShape 8" descr="imap://info%40saveeapp%2Ecom@mail.firstheberg.net:143/fetch%3EUID%3E/INBOX%3E941?part=1.3&amp;type=image/jpeg&amp;filename=20140905_16291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23558" name="Picture 9"/>
          <p:cNvPicPr>
            <a:picLocks noChangeAspect="1" noChangeArrowheads="1"/>
          </p:cNvPicPr>
          <p:nvPr/>
        </p:nvPicPr>
        <p:blipFill>
          <a:blip r:embed="rId4" cstate="print"/>
          <a:srcRect/>
          <a:stretch>
            <a:fillRect/>
          </a:stretch>
        </p:blipFill>
        <p:spPr bwMode="auto">
          <a:xfrm>
            <a:off x="2133600" y="1905000"/>
            <a:ext cx="6019800" cy="3382963"/>
          </a:xfrm>
          <a:prstGeom prst="rect">
            <a:avLst/>
          </a:prstGeom>
          <a:noFill/>
          <a:ln w="9525">
            <a:noFill/>
            <a:miter lim="800000"/>
            <a:headEnd/>
            <a:tailEnd/>
          </a:ln>
        </p:spPr>
      </p:pic>
      <p:pic>
        <p:nvPicPr>
          <p:cNvPr id="23560" name="Picture 2" descr="http://www.ludinord.fr/photos/Medaille-Lepine-version-originale.png"/>
          <p:cNvPicPr>
            <a:picLocks noChangeAspect="1" noChangeArrowheads="1"/>
          </p:cNvPicPr>
          <p:nvPr/>
        </p:nvPicPr>
        <p:blipFill>
          <a:blip r:embed="rId5" cstate="print"/>
          <a:srcRect/>
          <a:stretch>
            <a:fillRect/>
          </a:stretch>
        </p:blipFill>
        <p:spPr bwMode="auto">
          <a:xfrm>
            <a:off x="228600" y="1828800"/>
            <a:ext cx="1663700" cy="1590675"/>
          </a:xfrm>
          <a:prstGeom prst="rect">
            <a:avLst/>
          </a:prstGeom>
          <a:noFill/>
          <a:ln w="9525">
            <a:noFill/>
            <a:miter lim="800000"/>
            <a:headEnd/>
            <a:tailEnd/>
          </a:ln>
        </p:spPr>
      </p:pic>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1800" y="571500"/>
            <a:ext cx="2159000" cy="461963"/>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Presse/TV</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19</a:t>
            </a:r>
          </a:p>
        </p:txBody>
      </p:sp>
      <p:pic>
        <p:nvPicPr>
          <p:cNvPr id="24581" name="Picture 17" descr="Express Entreprise"/>
          <p:cNvPicPr>
            <a:picLocks noChangeAspect="1" noChangeArrowheads="1"/>
          </p:cNvPicPr>
          <p:nvPr/>
        </p:nvPicPr>
        <p:blipFill>
          <a:blip r:embed="rId2" cstate="print"/>
          <a:srcRect/>
          <a:stretch>
            <a:fillRect/>
          </a:stretch>
        </p:blipFill>
        <p:spPr bwMode="auto">
          <a:xfrm>
            <a:off x="2971800" y="1752600"/>
            <a:ext cx="2581275" cy="647700"/>
          </a:xfrm>
          <a:prstGeom prst="rect">
            <a:avLst/>
          </a:prstGeom>
          <a:noFill/>
          <a:ln w="9525">
            <a:noFill/>
            <a:miter lim="800000"/>
            <a:headEnd/>
            <a:tailEnd/>
          </a:ln>
        </p:spPr>
      </p:pic>
      <p:pic>
        <p:nvPicPr>
          <p:cNvPr id="24582" name="Picture 19" descr="FrenchWeb"/>
          <p:cNvPicPr>
            <a:picLocks noChangeAspect="1" noChangeArrowheads="1"/>
          </p:cNvPicPr>
          <p:nvPr/>
        </p:nvPicPr>
        <p:blipFill>
          <a:blip r:embed="rId3" cstate="print"/>
          <a:srcRect/>
          <a:stretch>
            <a:fillRect/>
          </a:stretch>
        </p:blipFill>
        <p:spPr bwMode="auto">
          <a:xfrm>
            <a:off x="6083300" y="1511352"/>
            <a:ext cx="2857500" cy="561975"/>
          </a:xfrm>
          <a:prstGeom prst="rect">
            <a:avLst/>
          </a:prstGeom>
          <a:noFill/>
          <a:ln w="9525">
            <a:noFill/>
            <a:miter lim="800000"/>
            <a:headEnd/>
            <a:tailEnd/>
          </a:ln>
        </p:spPr>
      </p:pic>
      <p:pic>
        <p:nvPicPr>
          <p:cNvPr id="24583" name="Picture 21" descr="ITEspresso"/>
          <p:cNvPicPr>
            <a:picLocks noChangeAspect="1" noChangeArrowheads="1"/>
          </p:cNvPicPr>
          <p:nvPr/>
        </p:nvPicPr>
        <p:blipFill>
          <a:blip r:embed="rId4" cstate="print"/>
          <a:srcRect/>
          <a:stretch>
            <a:fillRect/>
          </a:stretch>
        </p:blipFill>
        <p:spPr bwMode="auto">
          <a:xfrm>
            <a:off x="304800" y="2286000"/>
            <a:ext cx="1905000" cy="647700"/>
          </a:xfrm>
          <a:prstGeom prst="rect">
            <a:avLst/>
          </a:prstGeom>
          <a:noFill/>
          <a:ln w="9525">
            <a:noFill/>
            <a:miter lim="800000"/>
            <a:headEnd/>
            <a:tailEnd/>
          </a:ln>
        </p:spPr>
      </p:pic>
      <p:pic>
        <p:nvPicPr>
          <p:cNvPr id="24584" name="Picture 23" descr="DegroupNews"/>
          <p:cNvPicPr>
            <a:picLocks noChangeAspect="1" noChangeArrowheads="1"/>
          </p:cNvPicPr>
          <p:nvPr/>
        </p:nvPicPr>
        <p:blipFill>
          <a:blip r:embed="rId5" cstate="print"/>
          <a:srcRect/>
          <a:stretch>
            <a:fillRect/>
          </a:stretch>
        </p:blipFill>
        <p:spPr bwMode="auto">
          <a:xfrm>
            <a:off x="2667000" y="3200400"/>
            <a:ext cx="2514600" cy="558800"/>
          </a:xfrm>
          <a:prstGeom prst="rect">
            <a:avLst/>
          </a:prstGeom>
          <a:noFill/>
          <a:ln w="9525">
            <a:noFill/>
            <a:miter lim="800000"/>
            <a:headEnd/>
            <a:tailEnd/>
          </a:ln>
        </p:spPr>
      </p:pic>
      <p:pic>
        <p:nvPicPr>
          <p:cNvPr id="24585" name="Picture 25" descr="TéléMatin">
            <a:hlinkClick r:id="rId6"/>
          </p:cNvPr>
          <p:cNvPicPr>
            <a:picLocks noChangeAspect="1" noChangeArrowheads="1"/>
          </p:cNvPicPr>
          <p:nvPr/>
        </p:nvPicPr>
        <p:blipFill>
          <a:blip r:embed="rId7" cstate="print"/>
          <a:srcRect/>
          <a:stretch>
            <a:fillRect/>
          </a:stretch>
        </p:blipFill>
        <p:spPr bwMode="auto">
          <a:xfrm>
            <a:off x="5867400" y="3352800"/>
            <a:ext cx="2770188" cy="1371600"/>
          </a:xfrm>
          <a:prstGeom prst="rect">
            <a:avLst/>
          </a:prstGeom>
          <a:noFill/>
          <a:ln w="9525">
            <a:noFill/>
            <a:miter lim="800000"/>
            <a:headEnd/>
            <a:tailEnd/>
          </a:ln>
        </p:spPr>
      </p:pic>
      <p:pic>
        <p:nvPicPr>
          <p:cNvPr id="24586" name="Picture 27" descr="01Net"/>
          <p:cNvPicPr>
            <a:picLocks noChangeAspect="1" noChangeArrowheads="1"/>
          </p:cNvPicPr>
          <p:nvPr/>
        </p:nvPicPr>
        <p:blipFill>
          <a:blip r:embed="rId8" cstate="print"/>
          <a:srcRect/>
          <a:stretch>
            <a:fillRect/>
          </a:stretch>
        </p:blipFill>
        <p:spPr bwMode="auto">
          <a:xfrm>
            <a:off x="152400" y="3505200"/>
            <a:ext cx="1714500" cy="600075"/>
          </a:xfrm>
          <a:prstGeom prst="rect">
            <a:avLst/>
          </a:prstGeom>
          <a:noFill/>
          <a:ln w="9525">
            <a:noFill/>
            <a:miter lim="800000"/>
            <a:headEnd/>
            <a:tailEnd/>
          </a:ln>
        </p:spPr>
      </p:pic>
      <p:pic>
        <p:nvPicPr>
          <p:cNvPr id="24587" name="Picture 29" descr="MobileMagazine"/>
          <p:cNvPicPr>
            <a:picLocks noChangeAspect="1" noChangeArrowheads="1"/>
          </p:cNvPicPr>
          <p:nvPr/>
        </p:nvPicPr>
        <p:blipFill>
          <a:blip r:embed="rId9" cstate="print"/>
          <a:srcRect/>
          <a:stretch>
            <a:fillRect/>
          </a:stretch>
        </p:blipFill>
        <p:spPr bwMode="auto">
          <a:xfrm>
            <a:off x="2286000" y="4419600"/>
            <a:ext cx="1905000" cy="533400"/>
          </a:xfrm>
          <a:prstGeom prst="rect">
            <a:avLst/>
          </a:prstGeom>
          <a:noFill/>
          <a:ln w="9525">
            <a:noFill/>
            <a:miter lim="800000"/>
            <a:headEnd/>
            <a:tailEnd/>
          </a:ln>
        </p:spPr>
      </p:pic>
      <p:sp>
        <p:nvSpPr>
          <p:cNvPr id="24588" name="ZoneTexte 24"/>
          <p:cNvSpPr txBox="1">
            <a:spLocks noChangeArrowheads="1"/>
          </p:cNvSpPr>
          <p:nvPr/>
        </p:nvSpPr>
        <p:spPr bwMode="auto">
          <a:xfrm>
            <a:off x="5867400" y="4724400"/>
            <a:ext cx="2743200" cy="261938"/>
          </a:xfrm>
          <a:prstGeom prst="rect">
            <a:avLst/>
          </a:prstGeom>
          <a:noFill/>
          <a:ln w="9525">
            <a:noFill/>
            <a:miter lim="800000"/>
            <a:headEnd/>
            <a:tailEnd/>
          </a:ln>
        </p:spPr>
        <p:txBody>
          <a:bodyPr>
            <a:spAutoFit/>
          </a:bodyPr>
          <a:lstStyle/>
          <a:p>
            <a:pPr algn="ctr"/>
            <a:r>
              <a:rPr lang="fr-FR" sz="1100" dirty="0"/>
              <a:t>(cliquez pour  voir)</a:t>
            </a:r>
          </a:p>
        </p:txBody>
      </p:sp>
      <p:pic>
        <p:nvPicPr>
          <p:cNvPr id="1026" name="Picture 2" descr="France 3 Centr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278" y="785916"/>
            <a:ext cx="1905000" cy="107632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24"/>
          <p:cNvSpPr txBox="1">
            <a:spLocks noChangeArrowheads="1"/>
          </p:cNvSpPr>
          <p:nvPr/>
        </p:nvSpPr>
        <p:spPr bwMode="auto">
          <a:xfrm>
            <a:off x="152400" y="1862241"/>
            <a:ext cx="1924878" cy="261610"/>
          </a:xfrm>
          <a:prstGeom prst="rect">
            <a:avLst/>
          </a:prstGeom>
          <a:noFill/>
          <a:ln w="9525">
            <a:noFill/>
            <a:miter lim="800000"/>
            <a:headEnd/>
            <a:tailEnd/>
          </a:ln>
        </p:spPr>
        <p:txBody>
          <a:bodyPr wrap="square">
            <a:spAutoFit/>
          </a:bodyPr>
          <a:lstStyle/>
          <a:p>
            <a:pPr algn="ctr"/>
            <a:r>
              <a:rPr lang="fr-FR" sz="1100" dirty="0"/>
              <a:t>(cliquez pour  voir)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047750" y="1643063"/>
            <a:ext cx="7910513" cy="368300"/>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Energie : une autonomie prolongée</a:t>
            </a:r>
          </a:p>
        </p:txBody>
      </p:sp>
      <p:sp>
        <p:nvSpPr>
          <p:cNvPr id="3075" name="Rectangle 10"/>
          <p:cNvSpPr>
            <a:spLocks noChangeArrowheads="1"/>
          </p:cNvSpPr>
          <p:nvPr/>
        </p:nvSpPr>
        <p:spPr bwMode="auto">
          <a:xfrm>
            <a:off x="1036638" y="3382963"/>
            <a:ext cx="77390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Matériel : allonge la durée de vie de votre téléphone/tablette/lunettes</a:t>
            </a:r>
          </a:p>
        </p:txBody>
      </p:sp>
      <p:sp>
        <p:nvSpPr>
          <p:cNvPr id="3076" name="Rectangle 11"/>
          <p:cNvSpPr>
            <a:spLocks noChangeArrowheads="1"/>
          </p:cNvSpPr>
          <p:nvPr/>
        </p:nvSpPr>
        <p:spPr bwMode="auto">
          <a:xfrm>
            <a:off x="1036638" y="2522538"/>
            <a:ext cx="8031162" cy="369887"/>
          </a:xfrm>
          <a:prstGeom prst="rect">
            <a:avLst/>
          </a:prstGeom>
          <a:noFill/>
          <a:ln w="9525">
            <a:noFill/>
            <a:miter lim="800000"/>
            <a:headEnd/>
            <a:tailEnd/>
          </a:ln>
        </p:spPr>
        <p:txBody>
          <a:bodyPr>
            <a:spAutoFit/>
          </a:bodyPr>
          <a:lstStyle/>
          <a:p>
            <a:pPr marL="342900" indent="-342900" eaLnBrk="1" hangingPunct="1"/>
            <a:r>
              <a:rPr lang="fr-FR" altLang="en-US" b="1" dirty="0">
                <a:cs typeface="Times New Roman" pitchFamily="18" charset="0"/>
              </a:rPr>
              <a:t>Gain de temps : plus d’efficacité sur votre téléphone/tablette/lunettes</a:t>
            </a:r>
          </a:p>
        </p:txBody>
      </p:sp>
      <p:pic>
        <p:nvPicPr>
          <p:cNvPr id="3077" name="Picture 4" descr="C:\Users\Hoffmann\Desktop\80px-Green_Clock.png"/>
          <p:cNvPicPr>
            <a:picLocks noChangeAspect="1" noChangeArrowheads="1"/>
          </p:cNvPicPr>
          <p:nvPr/>
        </p:nvPicPr>
        <p:blipFill>
          <a:blip r:embed="rId2" cstate="print"/>
          <a:srcRect/>
          <a:stretch>
            <a:fillRect/>
          </a:stretch>
        </p:blipFill>
        <p:spPr bwMode="auto">
          <a:xfrm>
            <a:off x="508000" y="2522538"/>
            <a:ext cx="449263" cy="449262"/>
          </a:xfrm>
          <a:prstGeom prst="rect">
            <a:avLst/>
          </a:prstGeom>
          <a:noFill/>
          <a:ln w="9525">
            <a:noFill/>
            <a:miter lim="800000"/>
            <a:headEnd/>
            <a:tailEnd/>
          </a:ln>
        </p:spPr>
      </p:pic>
      <p:pic>
        <p:nvPicPr>
          <p:cNvPr id="3078" name="Picture 6" descr="C:\Users\Hoffmann\Desktop\recycling-green-hi.png"/>
          <p:cNvPicPr>
            <a:picLocks noChangeAspect="1" noChangeArrowheads="1"/>
          </p:cNvPicPr>
          <p:nvPr/>
        </p:nvPicPr>
        <p:blipFill>
          <a:blip r:embed="rId3" cstate="print"/>
          <a:srcRect/>
          <a:stretch>
            <a:fillRect/>
          </a:stretch>
        </p:blipFill>
        <p:spPr bwMode="auto">
          <a:xfrm>
            <a:off x="533400" y="3416300"/>
            <a:ext cx="393700" cy="393700"/>
          </a:xfrm>
          <a:prstGeom prst="rect">
            <a:avLst/>
          </a:prstGeom>
          <a:noFill/>
          <a:ln w="9525">
            <a:noFill/>
            <a:miter lim="800000"/>
            <a:headEnd/>
            <a:tailEnd/>
          </a:ln>
        </p:spPr>
      </p:pic>
      <p:sp>
        <p:nvSpPr>
          <p:cNvPr id="15" name="Rectangle 14"/>
          <p:cNvSpPr/>
          <p:nvPr/>
        </p:nvSpPr>
        <p:spPr>
          <a:xfrm>
            <a:off x="2360613" y="571500"/>
            <a:ext cx="6580187"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Optimiser votre mobile sur 3 plans différents :</a:t>
            </a:r>
            <a:endParaRPr lang="fr-FR" sz="2400" dirty="0">
              <a:solidFill>
                <a:srgbClr val="ADD14C"/>
              </a:solidFill>
              <a:latin typeface="+mj-lt"/>
            </a:endParaRPr>
          </a:p>
        </p:txBody>
      </p:sp>
      <p:pic>
        <p:nvPicPr>
          <p:cNvPr id="3080" name="Picture 2" descr="C:\KAR\KAR_TOUT\KAR_TOUT\KAR INTERNET\site-iakar\skin\ico-pile.jpg"/>
          <p:cNvPicPr>
            <a:picLocks noChangeAspect="1" noChangeArrowheads="1"/>
          </p:cNvPicPr>
          <p:nvPr/>
        </p:nvPicPr>
        <p:blipFill>
          <a:blip r:embed="rId4" cstate="print"/>
          <a:srcRect/>
          <a:stretch>
            <a:fillRect/>
          </a:stretch>
        </p:blipFill>
        <p:spPr bwMode="auto">
          <a:xfrm>
            <a:off x="520700" y="1462088"/>
            <a:ext cx="400050" cy="676275"/>
          </a:xfrm>
          <a:prstGeom prst="rect">
            <a:avLst/>
          </a:prstGeom>
          <a:noFill/>
          <a:ln w="9525">
            <a:noFill/>
            <a:miter lim="800000"/>
            <a:headEnd/>
            <a:tailEnd/>
          </a:ln>
        </p:spPr>
      </p:pic>
      <p:sp>
        <p:nvSpPr>
          <p:cNvPr id="9" name="ZoneTexte 8"/>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latin typeface="Arial" panose="020B0604020202020204" pitchFamily="34" charset="0"/>
              </a:rPr>
              <a:t>20</a:t>
            </a:r>
          </a:p>
        </p:txBody>
      </p:sp>
      <p:sp>
        <p:nvSpPr>
          <p:cNvPr id="15" name="Rectangle 14"/>
          <p:cNvSpPr/>
          <p:nvPr/>
        </p:nvSpPr>
        <p:spPr>
          <a:xfrm>
            <a:off x="7010400" y="571649"/>
            <a:ext cx="1930400" cy="461665"/>
          </a:xfrm>
          <a:prstGeom prst="rect">
            <a:avLst/>
          </a:prstGeom>
          <a:ln/>
        </p:spPr>
        <p:style>
          <a:lnRef idx="3">
            <a:schemeClr val="lt1"/>
          </a:lnRef>
          <a:fillRef idx="1">
            <a:schemeClr val="accent2"/>
          </a:fillRef>
          <a:effectRef idx="1">
            <a:schemeClr val="accent2"/>
          </a:effectRef>
          <a:fontRef idx="minor">
            <a:schemeClr val="lt1"/>
          </a:fontRef>
        </p:style>
        <p:txBody>
          <a:bodyPr wrap="square"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Partenaires</a:t>
            </a:r>
          </a:p>
        </p:txBody>
      </p:sp>
      <p:pic>
        <p:nvPicPr>
          <p:cNvPr id="22533" name="Picture 2" descr="http://www.cpuid.com//medias/files/goodies/cpuid-logo-url.png"/>
          <p:cNvPicPr>
            <a:picLocks noChangeAspect="1" noChangeArrowheads="1"/>
          </p:cNvPicPr>
          <p:nvPr/>
        </p:nvPicPr>
        <p:blipFill>
          <a:blip r:embed="rId2" cstate="print"/>
          <a:srcRect/>
          <a:stretch>
            <a:fillRect/>
          </a:stretch>
        </p:blipFill>
        <p:spPr bwMode="auto">
          <a:xfrm>
            <a:off x="228600" y="1447800"/>
            <a:ext cx="4194175" cy="1143000"/>
          </a:xfrm>
          <a:prstGeom prst="rect">
            <a:avLst/>
          </a:prstGeom>
          <a:noFill/>
          <a:ln w="9525">
            <a:noFill/>
            <a:miter lim="800000"/>
            <a:headEnd/>
            <a:tailEnd/>
          </a:ln>
        </p:spPr>
      </p:pic>
      <p:pic>
        <p:nvPicPr>
          <p:cNvPr id="22534" name="Picture 2" descr="C:\KAR\KAR_TOUT\KAR_TOUT\KAR INTERNET\site-iakar\img\partenaires\logo-intel.png"/>
          <p:cNvPicPr>
            <a:picLocks noChangeAspect="1" noChangeArrowheads="1"/>
          </p:cNvPicPr>
          <p:nvPr/>
        </p:nvPicPr>
        <p:blipFill>
          <a:blip r:embed="rId3" cstate="print"/>
          <a:srcRect/>
          <a:stretch>
            <a:fillRect/>
          </a:stretch>
        </p:blipFill>
        <p:spPr bwMode="auto">
          <a:xfrm>
            <a:off x="1524000" y="3276600"/>
            <a:ext cx="1524000" cy="1385888"/>
          </a:xfrm>
          <a:prstGeom prst="rect">
            <a:avLst/>
          </a:prstGeom>
          <a:noFill/>
          <a:ln w="9525">
            <a:noFill/>
            <a:miter lim="800000"/>
            <a:headEnd/>
            <a:tailEnd/>
          </a:ln>
        </p:spPr>
      </p:pic>
      <p:sp>
        <p:nvSpPr>
          <p:cNvPr id="13" name="ZoneTexte 12"/>
          <p:cNvSpPr txBox="1"/>
          <p:nvPr/>
        </p:nvSpPr>
        <p:spPr>
          <a:xfrm>
            <a:off x="4648200" y="1600200"/>
            <a:ext cx="4343400" cy="1200329"/>
          </a:xfrm>
          <a:prstGeom prst="rect">
            <a:avLst/>
          </a:prstGeom>
          <a:noFill/>
        </p:spPr>
        <p:txBody>
          <a:bodyPr>
            <a:spAutoFit/>
          </a:bodyPr>
          <a:lstStyle/>
          <a:p>
            <a:pPr>
              <a:defRPr/>
            </a:pPr>
            <a:r>
              <a:rPr lang="fr-FR" dirty="0">
                <a:solidFill>
                  <a:schemeClr val="bg1">
                    <a:lumMod val="50000"/>
                  </a:schemeClr>
                </a:solidFill>
              </a:rPr>
              <a:t>CPUID.com est notre partenaire technologique. Nous utilisons CPU-Z  pour Android afin de tester l’ajustement de puissance.</a:t>
            </a:r>
          </a:p>
        </p:txBody>
      </p:sp>
      <p:sp>
        <p:nvSpPr>
          <p:cNvPr id="14" name="ZoneTexte 13"/>
          <p:cNvSpPr txBox="1"/>
          <p:nvPr/>
        </p:nvSpPr>
        <p:spPr>
          <a:xfrm>
            <a:off x="4648200" y="3505200"/>
            <a:ext cx="4114800" cy="1477328"/>
          </a:xfrm>
          <a:prstGeom prst="rect">
            <a:avLst/>
          </a:prstGeom>
          <a:noFill/>
        </p:spPr>
        <p:txBody>
          <a:bodyPr>
            <a:spAutoFit/>
          </a:bodyPr>
          <a:lstStyle/>
          <a:p>
            <a:pPr>
              <a:defRPr/>
            </a:pPr>
            <a:r>
              <a:rPr lang="fr-FR" dirty="0">
                <a:solidFill>
                  <a:schemeClr val="bg1">
                    <a:lumMod val="50000"/>
                  </a:schemeClr>
                </a:solidFill>
              </a:rPr>
              <a:t>Intel est notre partenaire technologique. </a:t>
            </a:r>
            <a:r>
              <a:rPr lang="fr-FR" dirty="0" err="1">
                <a:solidFill>
                  <a:schemeClr val="bg1">
                    <a:lumMod val="50000"/>
                  </a:schemeClr>
                </a:solidFill>
              </a:rPr>
              <a:t>Lifee</a:t>
            </a:r>
            <a:r>
              <a:rPr lang="fr-FR" dirty="0">
                <a:solidFill>
                  <a:schemeClr val="bg1">
                    <a:lumMod val="50000"/>
                  </a:schemeClr>
                </a:solidFill>
              </a:rPr>
              <a:t> a été testé avec succès par leurs équipes techniques sur les processeurs Intel x86 fonctionnant avec Android.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C:\Users\Hoffmann\Desktop\dezinerfolio-com_business.png"/>
          <p:cNvPicPr>
            <a:picLocks noChangeAspect="1" noChangeArrowheads="1"/>
          </p:cNvPicPr>
          <p:nvPr/>
        </p:nvPicPr>
        <p:blipFill>
          <a:blip r:embed="rId2" cstate="print"/>
          <a:srcRect/>
          <a:stretch>
            <a:fillRect/>
          </a:stretch>
        </p:blipFill>
        <p:spPr bwMode="auto">
          <a:xfrm>
            <a:off x="763588" y="1219200"/>
            <a:ext cx="3048000" cy="1612900"/>
          </a:xfrm>
          <a:prstGeom prst="rect">
            <a:avLst/>
          </a:prstGeom>
          <a:noFill/>
          <a:ln w="9525">
            <a:noFill/>
            <a:miter lim="800000"/>
            <a:headEnd/>
            <a:tailEnd/>
          </a:ln>
        </p:spPr>
      </p:pic>
      <p:pic>
        <p:nvPicPr>
          <p:cNvPr id="14340" name="Picture 6" descr="C:\Users\Hoffmann\Desktop\poignee_de_main.png"/>
          <p:cNvPicPr>
            <a:picLocks noChangeAspect="1" noChangeArrowheads="1"/>
          </p:cNvPicPr>
          <p:nvPr/>
        </p:nvPicPr>
        <p:blipFill>
          <a:blip r:embed="rId3" cstate="print"/>
          <a:srcRect/>
          <a:stretch>
            <a:fillRect/>
          </a:stretch>
        </p:blipFill>
        <p:spPr bwMode="auto">
          <a:xfrm>
            <a:off x="908050" y="3090863"/>
            <a:ext cx="2747963" cy="2062162"/>
          </a:xfrm>
          <a:prstGeom prst="rect">
            <a:avLst/>
          </a:prstGeom>
          <a:noFill/>
          <a:ln w="9525">
            <a:noFill/>
            <a:miter lim="800000"/>
            <a:headEnd/>
            <a:tailEnd/>
          </a:ln>
        </p:spPr>
      </p:pic>
      <p:sp>
        <p:nvSpPr>
          <p:cNvPr id="6" name="Rectangle 5"/>
          <p:cNvSpPr/>
          <p:nvPr/>
        </p:nvSpPr>
        <p:spPr>
          <a:xfrm>
            <a:off x="6400800" y="571500"/>
            <a:ext cx="2540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Contact</a:t>
            </a:r>
            <a:endParaRPr lang="fr-FR" sz="2400" dirty="0">
              <a:solidFill>
                <a:srgbClr val="ADD14C"/>
              </a:solidFill>
              <a:latin typeface="+mj-lt"/>
            </a:endParaRPr>
          </a:p>
        </p:txBody>
      </p:sp>
      <p:sp>
        <p:nvSpPr>
          <p:cNvPr id="7" name="ZoneTexte 6"/>
          <p:cNvSpPr txBox="1"/>
          <p:nvPr/>
        </p:nvSpPr>
        <p:spPr>
          <a:xfrm>
            <a:off x="8763000" y="6553200"/>
            <a:ext cx="381000" cy="276225"/>
          </a:xfrm>
          <a:prstGeom prst="rect">
            <a:avLst/>
          </a:prstGeom>
          <a:noFill/>
        </p:spPr>
        <p:txBody>
          <a:bodyPr>
            <a:spAutoFit/>
          </a:bodyPr>
          <a:lstStyle/>
          <a:p>
            <a:pPr>
              <a:defRPr/>
            </a:pPr>
            <a:r>
              <a:rPr lang="fr-FR" sz="1200">
                <a:solidFill>
                  <a:schemeClr val="tx1">
                    <a:lumMod val="65000"/>
                    <a:lumOff val="35000"/>
                  </a:schemeClr>
                </a:solidFill>
              </a:rPr>
              <a:t>21</a:t>
            </a:r>
            <a:endParaRPr lang="fr-FR" sz="1200" dirty="0">
              <a:solidFill>
                <a:schemeClr val="tx1">
                  <a:lumMod val="65000"/>
                  <a:lumOff val="35000"/>
                </a:schemeClr>
              </a:solidFill>
            </a:endParaRPr>
          </a:p>
        </p:txBody>
      </p:sp>
      <p:sp>
        <p:nvSpPr>
          <p:cNvPr id="4" name="Rectangle 3">
            <a:extLst>
              <a:ext uri="{FF2B5EF4-FFF2-40B4-BE49-F238E27FC236}">
                <a16:creationId xmlns:a16="http://schemas.microsoft.com/office/drawing/2014/main" id="{DB4B9913-849F-8B0A-B537-F2BB0F43992F}"/>
              </a:ext>
            </a:extLst>
          </p:cNvPr>
          <p:cNvSpPr/>
          <p:nvPr/>
        </p:nvSpPr>
        <p:spPr>
          <a:xfrm>
            <a:off x="3962400" y="1459547"/>
            <a:ext cx="6477000" cy="4739759"/>
          </a:xfrm>
          <a:prstGeom prst="rect">
            <a:avLst/>
          </a:prstGeom>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fr-FR" sz="2400" b="1" dirty="0">
                <a:solidFill>
                  <a:schemeClr val="tx1">
                    <a:lumMod val="85000"/>
                    <a:lumOff val="15000"/>
                  </a:schemeClr>
                </a:solidFill>
                <a:ea typeface="Times New Roman"/>
              </a:rPr>
              <a:t>Alexander Hoffmann</a:t>
            </a:r>
            <a:br>
              <a:rPr lang="fr-FR" sz="2400" b="1" dirty="0">
                <a:solidFill>
                  <a:schemeClr val="tx1">
                    <a:lumMod val="85000"/>
                    <a:lumOff val="15000"/>
                  </a:schemeClr>
                </a:solidFill>
                <a:ea typeface="Times New Roman"/>
              </a:rPr>
            </a:br>
            <a:r>
              <a:rPr lang="fr-FR" sz="2400" dirty="0">
                <a:solidFill>
                  <a:schemeClr val="tx1">
                    <a:lumMod val="65000"/>
                    <a:lumOff val="35000"/>
                  </a:schemeClr>
                </a:solidFill>
                <a:ea typeface="Times New Roman"/>
              </a:rPr>
              <a:t>Directeur</a:t>
            </a:r>
          </a:p>
          <a:p>
            <a:pPr eaLnBrk="1" hangingPunct="1">
              <a:defRPr/>
            </a:pPr>
            <a:r>
              <a:rPr lang="fr-FR" sz="2400" dirty="0">
                <a:solidFill>
                  <a:schemeClr val="tx1">
                    <a:lumMod val="65000"/>
                    <a:lumOff val="35000"/>
                  </a:schemeClr>
                </a:solidFill>
                <a:ea typeface="Times New Roman"/>
              </a:rPr>
              <a:t>+33 (0)6 11 30 11 61</a:t>
            </a:r>
          </a:p>
          <a:p>
            <a:pPr eaLnBrk="1" hangingPunct="1">
              <a:defRPr/>
            </a:pPr>
            <a:r>
              <a:rPr lang="fr-FR" sz="2400" dirty="0">
                <a:solidFill>
                  <a:schemeClr val="tx1">
                    <a:lumMod val="65000"/>
                    <a:lumOff val="35000"/>
                  </a:schemeClr>
                </a:solidFill>
                <a:ea typeface="Times New Roman"/>
                <a:hlinkClick r:id="rId4"/>
              </a:rPr>
              <a:t>info@lifee.ai</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defRPr/>
            </a:pPr>
            <a:r>
              <a:rPr lang="fr-FR" sz="2400" b="1" dirty="0" err="1">
                <a:solidFill>
                  <a:schemeClr val="tx1">
                    <a:lumMod val="85000"/>
                    <a:lumOff val="15000"/>
                  </a:schemeClr>
                </a:solidFill>
                <a:ea typeface="Times New Roman"/>
              </a:rPr>
              <a:t>Lifee</a:t>
            </a:r>
            <a:endParaRPr lang="fr-FR" sz="2400" dirty="0">
              <a:solidFill>
                <a:schemeClr val="tx1">
                  <a:lumMod val="65000"/>
                  <a:lumOff val="35000"/>
                </a:schemeClr>
              </a:solidFill>
              <a:ea typeface="Times New Roman"/>
            </a:endParaRPr>
          </a:p>
          <a:p>
            <a:pPr eaLnBrk="1" hangingPunct="1">
              <a:defRPr/>
            </a:pPr>
            <a:r>
              <a:rPr lang="fr-FR" sz="2400" dirty="0">
                <a:solidFill>
                  <a:schemeClr val="tx1">
                    <a:lumMod val="65000"/>
                    <a:lumOff val="35000"/>
                  </a:schemeClr>
                </a:solidFill>
                <a:ea typeface="Times New Roman"/>
              </a:rPr>
              <a:t>20 rue famille Carrausse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rPr>
              <a:t>34300 AGDE – France</a:t>
            </a:r>
            <a:br>
              <a:rPr lang="fr-FR" sz="2400" dirty="0">
                <a:solidFill>
                  <a:schemeClr val="tx1">
                    <a:lumMod val="65000"/>
                    <a:lumOff val="35000"/>
                  </a:schemeClr>
                </a:solidFill>
                <a:ea typeface="Times New Roman"/>
              </a:rPr>
            </a:br>
            <a:r>
              <a:rPr lang="fr-FR" sz="2400" dirty="0">
                <a:solidFill>
                  <a:schemeClr val="tx1">
                    <a:lumMod val="65000"/>
                    <a:lumOff val="35000"/>
                  </a:schemeClr>
                </a:solidFill>
                <a:ea typeface="Times New Roman"/>
                <a:hlinkClick r:id="rId5"/>
              </a:rPr>
              <a:t>https://www.lifee.ai</a:t>
            </a:r>
            <a:endParaRPr lang="fr-FR" sz="2400" dirty="0">
              <a:solidFill>
                <a:schemeClr val="tx1">
                  <a:lumMod val="65000"/>
                  <a:lumOff val="35000"/>
                </a:schemeClr>
              </a:solidFill>
              <a:ea typeface="Times New Roman"/>
            </a:endParaRPr>
          </a:p>
          <a:p>
            <a:pPr eaLnBrk="1" hangingPunct="1">
              <a:defRPr/>
            </a:pPr>
            <a:endParaRPr lang="fr-FR" sz="2400" dirty="0">
              <a:solidFill>
                <a:schemeClr val="tx1">
                  <a:lumMod val="65000"/>
                  <a:lumOff val="35000"/>
                </a:schemeClr>
              </a:solidFill>
              <a:ea typeface="Times New Roman"/>
            </a:endParaRPr>
          </a:p>
          <a:p>
            <a:pPr eaLnBrk="1" hangingPunct="1">
              <a:spcAft>
                <a:spcPts val="0"/>
              </a:spcAft>
              <a:defRPr/>
            </a:pPr>
            <a:endParaRPr lang="fr-FR" sz="2400" dirty="0">
              <a:ea typeface="Times New Roman"/>
              <a:cs typeface="Times New Roman"/>
            </a:endParaRPr>
          </a:p>
          <a:p>
            <a:pPr eaLnBrk="1" hangingPunct="1">
              <a:spcAft>
                <a:spcPts val="0"/>
              </a:spcAft>
              <a:defRPr/>
            </a:pPr>
            <a:br>
              <a:rPr lang="fr-FR" sz="2400" dirty="0">
                <a:ea typeface="Times New Roman"/>
                <a:cs typeface="Times New Roman"/>
              </a:rPr>
            </a:br>
            <a:endParaRPr lang="fr-FR" sz="1400" dirty="0">
              <a:solidFill>
                <a:schemeClr val="tx1">
                  <a:lumMod val="65000"/>
                  <a:lumOff val="35000"/>
                </a:schemeClr>
              </a:solidFill>
              <a:ea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9800" y="571500"/>
            <a:ext cx="2921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Résultat</a:t>
            </a:r>
            <a:endParaRPr lang="fr-FR" sz="2400" dirty="0">
              <a:solidFill>
                <a:srgbClr val="ADD14C"/>
              </a:solidFill>
              <a:latin typeface="+mj-lt"/>
            </a:endParaRPr>
          </a:p>
        </p:txBody>
      </p:sp>
      <p:sp>
        <p:nvSpPr>
          <p:cNvPr id="5" name="ZoneTexte 4"/>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3</a:t>
            </a:r>
          </a:p>
        </p:txBody>
      </p:sp>
      <p:sp>
        <p:nvSpPr>
          <p:cNvPr id="4101" name="Rectangle 5"/>
          <p:cNvSpPr>
            <a:spLocks noChangeArrowheads="1"/>
          </p:cNvSpPr>
          <p:nvPr/>
        </p:nvSpPr>
        <p:spPr bwMode="auto">
          <a:xfrm>
            <a:off x="228600" y="1143000"/>
            <a:ext cx="8915400" cy="369332"/>
          </a:xfrm>
          <a:prstGeom prst="rect">
            <a:avLst/>
          </a:prstGeom>
          <a:noFill/>
          <a:ln w="9525">
            <a:noFill/>
            <a:miter lim="800000"/>
            <a:headEnd/>
            <a:tailEnd/>
          </a:ln>
        </p:spPr>
        <p:txBody>
          <a:bodyPr wrap="square">
            <a:spAutoFit/>
          </a:bodyPr>
          <a:lstStyle/>
          <a:p>
            <a:pPr eaLnBrk="1" hangingPunct="1"/>
            <a:r>
              <a:rPr lang="fr-FR" altLang="en-US" dirty="0"/>
              <a:t>La </a:t>
            </a:r>
            <a:r>
              <a:rPr lang="fr-FR" altLang="en-US" b="1" dirty="0"/>
              <a:t>puissance</a:t>
            </a:r>
            <a:r>
              <a:rPr lang="fr-FR" altLang="en-US" dirty="0"/>
              <a:t> des téléphones ne cesse de </a:t>
            </a:r>
            <a:r>
              <a:rPr lang="fr-FR" altLang="en-US" b="1" dirty="0"/>
              <a:t>se démultiplier </a:t>
            </a:r>
            <a:r>
              <a:rPr lang="fr-FR" altLang="en-US" dirty="0"/>
              <a:t>et </a:t>
            </a:r>
            <a:r>
              <a:rPr lang="fr-FR" altLang="en-US" b="1" dirty="0"/>
              <a:t>l’autonomie diminue</a:t>
            </a:r>
            <a:r>
              <a:rPr lang="fr-FR" altLang="en-US" dirty="0"/>
              <a:t>.</a:t>
            </a:r>
          </a:p>
        </p:txBody>
      </p:sp>
      <p:sp>
        <p:nvSpPr>
          <p:cNvPr id="8" name="ZoneTexte 9"/>
          <p:cNvSpPr txBox="1"/>
          <p:nvPr/>
        </p:nvSpPr>
        <p:spPr>
          <a:xfrm>
            <a:off x="-7938" y="6519863"/>
            <a:ext cx="2714626" cy="338137"/>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600" dirty="0">
                <a:solidFill>
                  <a:schemeClr val="tx1">
                    <a:lumMod val="50000"/>
                    <a:lumOff val="50000"/>
                  </a:schemeClr>
                </a:solidFill>
              </a:rPr>
              <a:t>*Source Gartner</a:t>
            </a:r>
          </a:p>
        </p:txBody>
      </p:sp>
      <p:pic>
        <p:nvPicPr>
          <p:cNvPr id="9" name="Picture 8" descr="https://lh4.ggpht.com/N2IjLQKVoz6Y_rth7SwbJyy7NjlDtSWlXrCUVynelzYE9jxl1S_cxM6n2KwqEKb8SVc=h900"/>
          <p:cNvPicPr>
            <a:picLocks noChangeAspect="1" noChangeArrowheads="1"/>
          </p:cNvPicPr>
          <p:nvPr/>
        </p:nvPicPr>
        <p:blipFill>
          <a:blip r:embed="rId2" cstate="print"/>
          <a:srcRect/>
          <a:stretch>
            <a:fillRect/>
          </a:stretch>
        </p:blipFill>
        <p:spPr bwMode="auto">
          <a:xfrm>
            <a:off x="3352800" y="1752600"/>
            <a:ext cx="2286000" cy="38115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4</a:t>
            </a:r>
          </a:p>
        </p:txBody>
      </p:sp>
      <p:sp>
        <p:nvSpPr>
          <p:cNvPr id="6" name="Rectangle 5"/>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Pourquoi </a:t>
            </a:r>
            <a:r>
              <a:rPr lang="fr-FR" sz="2400" dirty="0" err="1">
                <a:solidFill>
                  <a:schemeClr val="bg1"/>
                </a:solidFill>
                <a:ea typeface="Verdana" pitchFamily="34" charset="0"/>
                <a:cs typeface="Calibri" pitchFamily="34" charset="0"/>
              </a:rPr>
              <a:t>Lifee</a:t>
            </a:r>
            <a:r>
              <a:rPr lang="fr-FR" sz="2400" dirty="0">
                <a:solidFill>
                  <a:schemeClr val="bg1"/>
                </a:solidFill>
                <a:ea typeface="Verdana" pitchFamily="34" charset="0"/>
                <a:cs typeface="Calibri" pitchFamily="34" charset="0"/>
              </a:rPr>
              <a:t> ?</a:t>
            </a:r>
          </a:p>
        </p:txBody>
      </p:sp>
      <p:sp>
        <p:nvSpPr>
          <p:cNvPr id="5124" name="Rectangle 7"/>
          <p:cNvSpPr>
            <a:spLocks noChangeArrowheads="1"/>
          </p:cNvSpPr>
          <p:nvPr/>
        </p:nvSpPr>
        <p:spPr bwMode="auto">
          <a:xfrm>
            <a:off x="0" y="1335088"/>
            <a:ext cx="9144000" cy="3693319"/>
          </a:xfrm>
          <a:prstGeom prst="rect">
            <a:avLst/>
          </a:prstGeom>
          <a:noFill/>
          <a:ln w="9525">
            <a:noFill/>
            <a:miter lim="800000"/>
            <a:headEnd/>
            <a:tailEnd/>
          </a:ln>
        </p:spPr>
        <p:txBody>
          <a:bodyPr>
            <a:spAutoFit/>
          </a:bodyPr>
          <a:lstStyle/>
          <a:p>
            <a:r>
              <a:rPr lang="fr-FR" altLang="en-US" b="1" dirty="0"/>
              <a:t>Cette application n'est pas qu'un simple panneau de contrôle permettant d'activer ou de désactiver le WiFi, le Bluetooth, etc. c'est un gestionnaire énergétique intelligent disposant de fonctionnalités avancées !</a:t>
            </a:r>
          </a:p>
          <a:p>
            <a:endParaRPr lang="fr-FR" altLang="en-US" b="1" dirty="0"/>
          </a:p>
          <a:p>
            <a:r>
              <a:rPr lang="fr-FR" altLang="en-US" b="1" dirty="0"/>
              <a:t>Quelques fonctions principales personnalisables :</a:t>
            </a:r>
          </a:p>
          <a:p>
            <a:r>
              <a:rPr lang="fr-FR" altLang="en-US" b="1" dirty="0"/>
              <a:t>- Veille de poche : une fois votre téléphone rangé, </a:t>
            </a:r>
            <a:r>
              <a:rPr lang="fr-FR" altLang="en-US" b="1" dirty="0" err="1"/>
              <a:t>Lifee</a:t>
            </a:r>
            <a:r>
              <a:rPr lang="fr-FR" altLang="en-US" b="1" dirty="0"/>
              <a:t> le met en veille.</a:t>
            </a:r>
          </a:p>
          <a:p>
            <a:r>
              <a:rPr lang="fr-FR" altLang="en-US" b="1" dirty="0"/>
              <a:t>- Libération du surplus de consommation de mémoire des applications. </a:t>
            </a:r>
          </a:p>
          <a:p>
            <a:r>
              <a:rPr lang="fr-FR" altLang="en-US" b="1" dirty="0"/>
              <a:t>- Désactive le WiFi lorsque l'écran s'éteint et lors d'un appel.</a:t>
            </a:r>
          </a:p>
          <a:p>
            <a:r>
              <a:rPr lang="fr-FR" altLang="en-US" b="1" dirty="0"/>
              <a:t>- Mode nuit : place le téléphone dans un sommeil profond sans pour autant le désactiver.</a:t>
            </a:r>
          </a:p>
          <a:p>
            <a:r>
              <a:rPr lang="fr-FR" altLang="en-US" b="1" dirty="0"/>
              <a:t>- Affichage du temps de rechargement nécessaire de la batterie.</a:t>
            </a:r>
          </a:p>
          <a:p>
            <a:r>
              <a:rPr lang="fr-FR" altLang="en-US" b="1" dirty="0"/>
              <a:t>- Réglage de la puissance du téléphone manuel ou automatique.</a:t>
            </a:r>
          </a:p>
          <a:p>
            <a:r>
              <a:rPr lang="fr-FR" altLang="en-US" b="1" dirty="0"/>
              <a:t>- Diagnostic complet sur l'état de fonctionnement de votre appareil.</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03325" y="1219200"/>
            <a:ext cx="733107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Double l’autonomie d’un téléphone ou d’une tablette</a:t>
            </a:r>
          </a:p>
        </p:txBody>
      </p:sp>
      <p:sp>
        <p:nvSpPr>
          <p:cNvPr id="6147" name="Rectangle 2"/>
          <p:cNvSpPr>
            <a:spLocks noChangeArrowheads="1"/>
          </p:cNvSpPr>
          <p:nvPr/>
        </p:nvSpPr>
        <p:spPr bwMode="auto">
          <a:xfrm>
            <a:off x="1203325" y="1781175"/>
            <a:ext cx="6773863"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Un prix abordable pour n’importe quel utilisateur</a:t>
            </a:r>
          </a:p>
        </p:txBody>
      </p:sp>
      <p:sp>
        <p:nvSpPr>
          <p:cNvPr id="6148" name="Rectangle 3"/>
          <p:cNvSpPr>
            <a:spLocks noChangeArrowheads="1"/>
          </p:cNvSpPr>
          <p:nvPr/>
        </p:nvSpPr>
        <p:spPr bwMode="auto">
          <a:xfrm>
            <a:off x="1203325" y="2319338"/>
            <a:ext cx="670242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Destiné aux particuliers et aux professionnels</a:t>
            </a:r>
          </a:p>
        </p:txBody>
      </p:sp>
      <p:sp>
        <p:nvSpPr>
          <p:cNvPr id="5" name="Rectangle 4"/>
          <p:cNvSpPr/>
          <p:nvPr/>
        </p:nvSpPr>
        <p:spPr>
          <a:xfrm>
            <a:off x="1211263" y="2895600"/>
            <a:ext cx="5622925" cy="400050"/>
          </a:xfrm>
          <a:prstGeom prst="rect">
            <a:avLst/>
          </a:prstGeom>
        </p:spPr>
        <p:txBody>
          <a:bodyPr>
            <a:spAutoFit/>
          </a:bodyPr>
          <a:lstStyle/>
          <a:p>
            <a:pPr marL="342900" indent="-342900" fontAlgn="auto">
              <a:spcBef>
                <a:spcPts val="0"/>
              </a:spcBef>
              <a:spcAft>
                <a:spcPts val="0"/>
              </a:spcAft>
              <a:defRPr/>
            </a:pPr>
            <a:r>
              <a:rPr lang="fr-FR" sz="2000" dirty="0">
                <a:latin typeface="+mn-lt"/>
                <a:ea typeface="Times New Roman"/>
                <a:cs typeface="Times New Roman"/>
              </a:rPr>
              <a:t>Un vrai besoin pour les consommateurs</a:t>
            </a:r>
          </a:p>
        </p:txBody>
      </p:sp>
      <p:sp>
        <p:nvSpPr>
          <p:cNvPr id="6" name="Rectangle 5"/>
          <p:cNvSpPr/>
          <p:nvPr/>
        </p:nvSpPr>
        <p:spPr>
          <a:xfrm>
            <a:off x="1211263" y="3467100"/>
            <a:ext cx="7246937" cy="400050"/>
          </a:xfrm>
          <a:prstGeom prst="rect">
            <a:avLst/>
          </a:prstGeom>
        </p:spPr>
        <p:txBody>
          <a:bodyPr>
            <a:spAutoFit/>
          </a:bodyPr>
          <a:lstStyle/>
          <a:p>
            <a:pPr marL="342900" indent="-342900">
              <a:defRPr/>
            </a:pPr>
            <a:r>
              <a:rPr lang="fr-FR" sz="2000" dirty="0">
                <a:latin typeface="+mn-lt"/>
                <a:ea typeface="Times New Roman"/>
                <a:cs typeface="Times New Roman"/>
              </a:rPr>
              <a:t>Un marché destiné aux téléphones et aux tablettes Android</a:t>
            </a:r>
          </a:p>
        </p:txBody>
      </p:sp>
      <p:pic>
        <p:nvPicPr>
          <p:cNvPr id="6151" name="Picture 6" descr="C:\Users\Hoffmann\Desktop\gold-star.png"/>
          <p:cNvPicPr>
            <a:picLocks noChangeAspect="1" noChangeArrowheads="1"/>
          </p:cNvPicPr>
          <p:nvPr/>
        </p:nvPicPr>
        <p:blipFill>
          <a:blip r:embed="rId2" cstate="print"/>
          <a:srcRect/>
          <a:stretch>
            <a:fillRect/>
          </a:stretch>
        </p:blipFill>
        <p:spPr bwMode="auto">
          <a:xfrm>
            <a:off x="762000" y="4041775"/>
            <a:ext cx="327025" cy="312738"/>
          </a:xfrm>
          <a:prstGeom prst="rect">
            <a:avLst/>
          </a:prstGeom>
          <a:noFill/>
          <a:ln w="9525">
            <a:noFill/>
            <a:miter lim="800000"/>
            <a:headEnd/>
            <a:tailEnd/>
          </a:ln>
        </p:spPr>
      </p:pic>
      <p:pic>
        <p:nvPicPr>
          <p:cNvPr id="6152" name="Picture 6" descr="C:\Users\Hoffmann\Desktop\gold-star.png"/>
          <p:cNvPicPr>
            <a:picLocks noChangeAspect="1" noChangeArrowheads="1"/>
          </p:cNvPicPr>
          <p:nvPr/>
        </p:nvPicPr>
        <p:blipFill>
          <a:blip r:embed="rId2" cstate="print"/>
          <a:srcRect/>
          <a:stretch>
            <a:fillRect/>
          </a:stretch>
        </p:blipFill>
        <p:spPr bwMode="auto">
          <a:xfrm>
            <a:off x="779463" y="1262063"/>
            <a:ext cx="328612" cy="312737"/>
          </a:xfrm>
          <a:prstGeom prst="rect">
            <a:avLst/>
          </a:prstGeom>
          <a:noFill/>
          <a:ln w="9525">
            <a:noFill/>
            <a:miter lim="800000"/>
            <a:headEnd/>
            <a:tailEnd/>
          </a:ln>
        </p:spPr>
      </p:pic>
      <p:pic>
        <p:nvPicPr>
          <p:cNvPr id="6153" name="Picture 6" descr="C:\Users\Hoffmann\Desktop\gold-star.png"/>
          <p:cNvPicPr>
            <a:picLocks noChangeAspect="1" noChangeArrowheads="1"/>
          </p:cNvPicPr>
          <p:nvPr/>
        </p:nvPicPr>
        <p:blipFill>
          <a:blip r:embed="rId2" cstate="print"/>
          <a:srcRect/>
          <a:stretch>
            <a:fillRect/>
          </a:stretch>
        </p:blipFill>
        <p:spPr bwMode="auto">
          <a:xfrm>
            <a:off x="766763" y="1790700"/>
            <a:ext cx="328612" cy="312738"/>
          </a:xfrm>
          <a:prstGeom prst="rect">
            <a:avLst/>
          </a:prstGeom>
          <a:noFill/>
          <a:ln w="9525">
            <a:noFill/>
            <a:miter lim="800000"/>
            <a:headEnd/>
            <a:tailEnd/>
          </a:ln>
        </p:spPr>
      </p:pic>
      <p:pic>
        <p:nvPicPr>
          <p:cNvPr id="6154" name="Picture 6" descr="C:\Users\Hoffmann\Desktop\gold-star.png"/>
          <p:cNvPicPr>
            <a:picLocks noChangeAspect="1" noChangeArrowheads="1"/>
          </p:cNvPicPr>
          <p:nvPr/>
        </p:nvPicPr>
        <p:blipFill>
          <a:blip r:embed="rId2" cstate="print"/>
          <a:srcRect/>
          <a:stretch>
            <a:fillRect/>
          </a:stretch>
        </p:blipFill>
        <p:spPr bwMode="auto">
          <a:xfrm>
            <a:off x="766763" y="2366963"/>
            <a:ext cx="328612" cy="312737"/>
          </a:xfrm>
          <a:prstGeom prst="rect">
            <a:avLst/>
          </a:prstGeom>
          <a:noFill/>
          <a:ln w="9525">
            <a:noFill/>
            <a:miter lim="800000"/>
            <a:headEnd/>
            <a:tailEnd/>
          </a:ln>
        </p:spPr>
      </p:pic>
      <p:pic>
        <p:nvPicPr>
          <p:cNvPr id="6155" name="Picture 6" descr="C:\Users\Hoffmann\Desktop\gold-star.png"/>
          <p:cNvPicPr>
            <a:picLocks noChangeAspect="1" noChangeArrowheads="1"/>
          </p:cNvPicPr>
          <p:nvPr/>
        </p:nvPicPr>
        <p:blipFill>
          <a:blip r:embed="rId2" cstate="print"/>
          <a:srcRect/>
          <a:stretch>
            <a:fillRect/>
          </a:stretch>
        </p:blipFill>
        <p:spPr bwMode="auto">
          <a:xfrm>
            <a:off x="766763" y="2936875"/>
            <a:ext cx="328612" cy="312738"/>
          </a:xfrm>
          <a:prstGeom prst="rect">
            <a:avLst/>
          </a:prstGeom>
          <a:noFill/>
          <a:ln w="9525">
            <a:noFill/>
            <a:miter lim="800000"/>
            <a:headEnd/>
            <a:tailEnd/>
          </a:ln>
        </p:spPr>
      </p:pic>
      <p:pic>
        <p:nvPicPr>
          <p:cNvPr id="6156" name="Picture 6" descr="C:\Users\Hoffmann\Desktop\gold-star.png"/>
          <p:cNvPicPr>
            <a:picLocks noChangeAspect="1" noChangeArrowheads="1"/>
          </p:cNvPicPr>
          <p:nvPr/>
        </p:nvPicPr>
        <p:blipFill>
          <a:blip r:embed="rId2" cstate="print"/>
          <a:srcRect/>
          <a:stretch>
            <a:fillRect/>
          </a:stretch>
        </p:blipFill>
        <p:spPr bwMode="auto">
          <a:xfrm>
            <a:off x="755650" y="3482975"/>
            <a:ext cx="327025" cy="312738"/>
          </a:xfrm>
          <a:prstGeom prst="rect">
            <a:avLst/>
          </a:prstGeom>
          <a:noFill/>
          <a:ln w="9525">
            <a:noFill/>
            <a:miter lim="800000"/>
            <a:headEnd/>
            <a:tailEnd/>
          </a:ln>
        </p:spPr>
      </p:pic>
      <p:pic>
        <p:nvPicPr>
          <p:cNvPr id="6157" name="Picture 6" descr="C:\Users\Hoffmann\Desktop\gold-star.png"/>
          <p:cNvPicPr>
            <a:picLocks noChangeAspect="1" noChangeArrowheads="1"/>
          </p:cNvPicPr>
          <p:nvPr/>
        </p:nvPicPr>
        <p:blipFill>
          <a:blip r:embed="rId2" cstate="print"/>
          <a:srcRect/>
          <a:stretch>
            <a:fillRect/>
          </a:stretch>
        </p:blipFill>
        <p:spPr bwMode="auto">
          <a:xfrm>
            <a:off x="762000" y="4595813"/>
            <a:ext cx="327025" cy="312737"/>
          </a:xfrm>
          <a:prstGeom prst="rect">
            <a:avLst/>
          </a:prstGeom>
          <a:noFill/>
          <a:ln w="9525">
            <a:noFill/>
            <a:miter lim="800000"/>
            <a:headEnd/>
            <a:tailEnd/>
          </a:ln>
        </p:spPr>
      </p:pic>
      <p:sp>
        <p:nvSpPr>
          <p:cNvPr id="17" name="Rectangle 16"/>
          <p:cNvSpPr/>
          <p:nvPr/>
        </p:nvSpPr>
        <p:spPr>
          <a:xfrm>
            <a:off x="1216025" y="4538663"/>
            <a:ext cx="6761163" cy="400110"/>
          </a:xfrm>
          <a:prstGeom prst="rect">
            <a:avLst/>
          </a:prstGeom>
        </p:spPr>
        <p:txBody>
          <a:bodyPr>
            <a:spAutoFit/>
          </a:bodyPr>
          <a:lstStyle/>
          <a:p>
            <a:pPr fontAlgn="auto">
              <a:spcBef>
                <a:spcPts val="0"/>
              </a:spcBef>
              <a:spcAft>
                <a:spcPts val="0"/>
              </a:spcAft>
              <a:defRPr/>
            </a:pPr>
            <a:r>
              <a:rPr lang="fr-FR" sz="2000" dirty="0">
                <a:latin typeface="+mn-lt"/>
                <a:ea typeface="Times New Roman"/>
              </a:rPr>
              <a:t>Des stratégies énergétiques meilleures pour les mobiles</a:t>
            </a:r>
            <a:endParaRPr lang="fr-FR" sz="2000" dirty="0">
              <a:latin typeface="+mn-lt"/>
            </a:endParaRPr>
          </a:p>
        </p:txBody>
      </p:sp>
      <p:sp>
        <p:nvSpPr>
          <p:cNvPr id="6159" name="Rectangle 17"/>
          <p:cNvSpPr>
            <a:spLocks noChangeArrowheads="1"/>
          </p:cNvSpPr>
          <p:nvPr/>
        </p:nvSpPr>
        <p:spPr bwMode="auto">
          <a:xfrm>
            <a:off x="1190625" y="4005263"/>
            <a:ext cx="6429375" cy="400050"/>
          </a:xfrm>
          <a:prstGeom prst="rect">
            <a:avLst/>
          </a:prstGeom>
          <a:noFill/>
          <a:ln w="9525">
            <a:noFill/>
            <a:miter lim="800000"/>
            <a:headEnd/>
            <a:tailEnd/>
          </a:ln>
        </p:spPr>
        <p:txBody>
          <a:bodyPr>
            <a:spAutoFit/>
          </a:bodyPr>
          <a:lstStyle/>
          <a:p>
            <a:pPr marL="342900" indent="-342900"/>
            <a:r>
              <a:rPr lang="fr-FR" altLang="en-US" sz="2000" dirty="0">
                <a:cs typeface="Times New Roman" pitchFamily="18" charset="0"/>
              </a:rPr>
              <a:t>Très rentable sans un investissement important</a:t>
            </a:r>
          </a:p>
        </p:txBody>
      </p:sp>
      <p:sp>
        <p:nvSpPr>
          <p:cNvPr id="21" name="Rectangle 2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Les bénéfices</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fr-FR" sz="2400" dirty="0">
                <a:solidFill>
                  <a:schemeClr val="bg1"/>
                </a:solidFill>
                <a:latin typeface="+mj-lt"/>
                <a:cs typeface="Verdana"/>
              </a:rPr>
              <a:t>Qualité = Priorité</a:t>
            </a:r>
            <a:endParaRPr lang="fr-FR" sz="2400" dirty="0">
              <a:solidFill>
                <a:srgbClr val="ADD14C"/>
              </a:solidFill>
              <a:latin typeface="+mj-lt"/>
            </a:endParaRPr>
          </a:p>
        </p:txBody>
      </p:sp>
      <p:sp>
        <p:nvSpPr>
          <p:cNvPr id="18" name="ZoneTexte 17"/>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6</a:t>
            </a:r>
          </a:p>
        </p:txBody>
      </p:sp>
      <p:pic>
        <p:nvPicPr>
          <p:cNvPr id="34818" name="Picture 2"/>
          <p:cNvPicPr>
            <a:picLocks noChangeAspect="1" noChangeArrowheads="1"/>
          </p:cNvPicPr>
          <p:nvPr/>
        </p:nvPicPr>
        <p:blipFill>
          <a:blip r:embed="rId2" cstate="print"/>
          <a:srcRect/>
          <a:stretch>
            <a:fillRect/>
          </a:stretch>
        </p:blipFill>
        <p:spPr bwMode="auto">
          <a:xfrm>
            <a:off x="685800" y="2743200"/>
            <a:ext cx="1847850" cy="1781175"/>
          </a:xfrm>
          <a:prstGeom prst="rect">
            <a:avLst/>
          </a:prstGeom>
          <a:noFill/>
          <a:ln w="9525">
            <a:noFill/>
            <a:miter lim="800000"/>
            <a:headEnd/>
            <a:tailEnd/>
          </a:ln>
        </p:spPr>
      </p:pic>
      <p:pic>
        <p:nvPicPr>
          <p:cNvPr id="34820" name="Picture 4" descr="http://nebula.wsimg.com/cd95b2787fa6b9b61797e1b3d410520f?AccessKeyId=26FC20F855D84A6C6D4A&amp;disposition=0&amp;alloworigin=1"/>
          <p:cNvPicPr>
            <a:picLocks noChangeAspect="1" noChangeArrowheads="1"/>
          </p:cNvPicPr>
          <p:nvPr/>
        </p:nvPicPr>
        <p:blipFill>
          <a:blip r:embed="rId3" cstate="print"/>
          <a:srcRect/>
          <a:stretch>
            <a:fillRect/>
          </a:stretch>
        </p:blipFill>
        <p:spPr bwMode="auto">
          <a:xfrm>
            <a:off x="3657600" y="2819400"/>
            <a:ext cx="1676400" cy="1668603"/>
          </a:xfrm>
          <a:prstGeom prst="rect">
            <a:avLst/>
          </a:prstGeom>
          <a:noFill/>
        </p:spPr>
      </p:pic>
      <p:sp>
        <p:nvSpPr>
          <p:cNvPr id="22" name="ZoneTexte 21"/>
          <p:cNvSpPr txBox="1"/>
          <p:nvPr/>
        </p:nvSpPr>
        <p:spPr>
          <a:xfrm>
            <a:off x="381000" y="1535668"/>
            <a:ext cx="7924800" cy="369332"/>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t>Pas de publicité, pas de spam, pas de virus, 100 % développement vert</a:t>
            </a:r>
          </a:p>
        </p:txBody>
      </p:sp>
      <p:pic>
        <p:nvPicPr>
          <p:cNvPr id="2" name="Image 1"/>
          <p:cNvPicPr>
            <a:picLocks noChangeAspect="1"/>
          </p:cNvPicPr>
          <p:nvPr/>
        </p:nvPicPr>
        <p:blipFill>
          <a:blip r:embed="rId4" cstate="print"/>
          <a:stretch>
            <a:fillRect/>
          </a:stretch>
        </p:blipFill>
        <p:spPr>
          <a:xfrm>
            <a:off x="6019800" y="2309812"/>
            <a:ext cx="2905670" cy="2647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3352800" y="3371850"/>
            <a:ext cx="4926013" cy="400050"/>
          </a:xfrm>
          <a:prstGeom prst="rect">
            <a:avLst/>
          </a:prstGeom>
          <a:noFill/>
          <a:ln w="9525">
            <a:noFill/>
            <a:miter lim="800000"/>
            <a:headEnd/>
            <a:tailEnd/>
          </a:ln>
        </p:spPr>
        <p:txBody>
          <a:bodyPr>
            <a:spAutoFit/>
          </a:bodyPr>
          <a:lstStyle/>
          <a:p>
            <a:endParaRPr lang="fr-FR" altLang="en-US" sz="2000" b="1" dirty="0">
              <a:solidFill>
                <a:srgbClr val="262626"/>
              </a:solidFill>
              <a:ea typeface="MS PGothic" pitchFamily="34" charset="-128"/>
              <a:cs typeface="Times New Roman" pitchFamily="18" charset="0"/>
            </a:endParaRPr>
          </a:p>
        </p:txBody>
      </p:sp>
      <p:sp>
        <p:nvSpPr>
          <p:cNvPr id="14" name="Rectangle 13"/>
          <p:cNvSpPr/>
          <p:nvPr/>
        </p:nvSpPr>
        <p:spPr>
          <a:xfrm>
            <a:off x="2895600" y="1560513"/>
            <a:ext cx="3216275" cy="2308225"/>
          </a:xfrm>
          <a:prstGeom prst="rect">
            <a:avLst/>
          </a:prstGeom>
        </p:spPr>
        <p:txBody>
          <a:bodyPr>
            <a:spAutoFit/>
          </a:bodyPr>
          <a:lstStyle/>
          <a:p>
            <a:pPr algn="ctr">
              <a:defRPr/>
            </a:pPr>
            <a:r>
              <a:rPr lang="fr-FR" dirty="0">
                <a:solidFill>
                  <a:srgbClr val="595959"/>
                </a:solidFill>
                <a:cs typeface="Times New Roman" panose="02020603050405020304" pitchFamily="18" charset="0"/>
              </a:rPr>
              <a:t>Vision rapide des informations de l’autonomie restante</a:t>
            </a:r>
          </a:p>
          <a:p>
            <a:pPr algn="ctr">
              <a:defRPr/>
            </a:pPr>
            <a:endParaRPr lang="fr-FR" dirty="0">
              <a:solidFill>
                <a:schemeClr val="tx1">
                  <a:lumMod val="65000"/>
                  <a:lumOff val="35000"/>
                </a:schemeClr>
              </a:solidFill>
              <a:cs typeface="Times New Roman" panose="02020603050405020304" pitchFamily="18" charset="0"/>
            </a:endParaRPr>
          </a:p>
          <a:p>
            <a:pPr algn="ctr">
              <a:defRPr/>
            </a:pPr>
            <a:r>
              <a:rPr lang="fr-FR" dirty="0">
                <a:solidFill>
                  <a:schemeClr val="tx1">
                    <a:lumMod val="65000"/>
                    <a:lumOff val="35000"/>
                  </a:schemeClr>
                </a:solidFill>
                <a:cs typeface="Times New Roman" panose="02020603050405020304" pitchFamily="18" charset="0"/>
              </a:rPr>
              <a:t>Choix des politiques énergétiques</a:t>
            </a:r>
          </a:p>
          <a:p>
            <a:pPr algn="ctr">
              <a:defRPr/>
            </a:pPr>
            <a:endParaRPr lang="fr-FR" dirty="0">
              <a:solidFill>
                <a:schemeClr val="tx1">
                  <a:lumMod val="65000"/>
                  <a:lumOff val="35000"/>
                </a:schemeClr>
              </a:solidFill>
              <a:cs typeface="Times New Roman" panose="02020603050405020304" pitchFamily="18" charset="0"/>
            </a:endParaRPr>
          </a:p>
          <a:p>
            <a:pPr algn="ctr">
              <a:defRPr/>
            </a:pPr>
            <a:r>
              <a:rPr lang="fr-FR" dirty="0">
                <a:solidFill>
                  <a:schemeClr val="tx1">
                    <a:lumMod val="65000"/>
                    <a:lumOff val="35000"/>
                  </a:schemeClr>
                </a:solidFill>
                <a:cs typeface="Times New Roman" panose="02020603050405020304" pitchFamily="18" charset="0"/>
              </a:rPr>
              <a:t>Rapport détaillé</a:t>
            </a:r>
          </a:p>
        </p:txBody>
      </p:sp>
      <p:pic>
        <p:nvPicPr>
          <p:cNvPr id="7172"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2038350" y="5065713"/>
            <a:ext cx="649288" cy="649287"/>
          </a:xfrm>
          <a:prstGeom prst="rect">
            <a:avLst/>
          </a:prstGeom>
          <a:noFill/>
          <a:ln w="9525">
            <a:noFill/>
            <a:miter lim="800000"/>
            <a:headEnd/>
            <a:tailEnd/>
          </a:ln>
        </p:spPr>
      </p:pic>
      <p:sp>
        <p:nvSpPr>
          <p:cNvPr id="7173" name="ZoneTexte 15"/>
          <p:cNvSpPr txBox="1">
            <a:spLocks noChangeArrowheads="1"/>
          </p:cNvSpPr>
          <p:nvPr/>
        </p:nvSpPr>
        <p:spPr bwMode="auto">
          <a:xfrm>
            <a:off x="2824163" y="5137150"/>
            <a:ext cx="2016125" cy="369888"/>
          </a:xfrm>
          <a:prstGeom prst="rect">
            <a:avLst/>
          </a:prstGeom>
          <a:noFill/>
          <a:ln w="9525">
            <a:noFill/>
            <a:miter lim="800000"/>
            <a:headEnd/>
            <a:tailEnd/>
          </a:ln>
        </p:spPr>
        <p:txBody>
          <a:bodyPr>
            <a:spAutoFit/>
          </a:bodyPr>
          <a:lstStyle/>
          <a:p>
            <a:r>
              <a:rPr lang="fr-FR" altLang="en-US" b="1" dirty="0"/>
              <a:t>Explicative</a:t>
            </a:r>
          </a:p>
        </p:txBody>
      </p:sp>
      <p:pic>
        <p:nvPicPr>
          <p:cNvPr id="7174"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4349750" y="5060950"/>
            <a:ext cx="649288" cy="647700"/>
          </a:xfrm>
          <a:prstGeom prst="rect">
            <a:avLst/>
          </a:prstGeom>
          <a:noFill/>
          <a:ln w="9525">
            <a:noFill/>
            <a:miter lim="800000"/>
            <a:headEnd/>
            <a:tailEnd/>
          </a:ln>
        </p:spPr>
      </p:pic>
      <p:sp>
        <p:nvSpPr>
          <p:cNvPr id="7175" name="ZoneTexte 17"/>
          <p:cNvSpPr txBox="1">
            <a:spLocks noChangeArrowheads="1"/>
          </p:cNvSpPr>
          <p:nvPr/>
        </p:nvSpPr>
        <p:spPr bwMode="auto">
          <a:xfrm>
            <a:off x="5064125" y="5132388"/>
            <a:ext cx="2555875" cy="368300"/>
          </a:xfrm>
          <a:prstGeom prst="rect">
            <a:avLst/>
          </a:prstGeom>
          <a:noFill/>
          <a:ln w="9525">
            <a:noFill/>
            <a:miter lim="800000"/>
            <a:headEnd/>
            <a:tailEnd/>
          </a:ln>
        </p:spPr>
        <p:txBody>
          <a:bodyPr>
            <a:spAutoFit/>
          </a:bodyPr>
          <a:lstStyle/>
          <a:p>
            <a:r>
              <a:rPr lang="fr-FR" altLang="en-US" b="1" dirty="0"/>
              <a:t>Animée</a:t>
            </a:r>
          </a:p>
        </p:txBody>
      </p:sp>
      <p:pic>
        <p:nvPicPr>
          <p:cNvPr id="7176" name="Picture 4" descr="C:\Users\Hoffmann\Desktop\Icon Pack\Icon Pack [500.000 icone Windows Vista, XP, Linux, Ubuntu, Mac, Leopard]\Icone (ico)\clean.png"/>
          <p:cNvPicPr>
            <a:picLocks noChangeAspect="1" noChangeArrowheads="1"/>
          </p:cNvPicPr>
          <p:nvPr/>
        </p:nvPicPr>
        <p:blipFill>
          <a:blip r:embed="rId2" cstate="print"/>
          <a:srcRect/>
          <a:stretch>
            <a:fillRect/>
          </a:stretch>
        </p:blipFill>
        <p:spPr bwMode="auto">
          <a:xfrm>
            <a:off x="6207125" y="5060950"/>
            <a:ext cx="649288" cy="647700"/>
          </a:xfrm>
          <a:prstGeom prst="rect">
            <a:avLst/>
          </a:prstGeom>
          <a:noFill/>
          <a:ln w="9525">
            <a:noFill/>
            <a:miter lim="800000"/>
            <a:headEnd/>
            <a:tailEnd/>
          </a:ln>
        </p:spPr>
      </p:pic>
      <p:sp>
        <p:nvSpPr>
          <p:cNvPr id="7177" name="ZoneTexte 19"/>
          <p:cNvSpPr txBox="1">
            <a:spLocks noChangeArrowheads="1"/>
          </p:cNvSpPr>
          <p:nvPr/>
        </p:nvSpPr>
        <p:spPr bwMode="auto">
          <a:xfrm>
            <a:off x="6943725" y="5137150"/>
            <a:ext cx="1819275" cy="369888"/>
          </a:xfrm>
          <a:prstGeom prst="rect">
            <a:avLst/>
          </a:prstGeom>
          <a:noFill/>
          <a:ln w="9525">
            <a:noFill/>
            <a:miter lim="800000"/>
            <a:headEnd/>
            <a:tailEnd/>
          </a:ln>
        </p:spPr>
        <p:txBody>
          <a:bodyPr>
            <a:spAutoFit/>
          </a:bodyPr>
          <a:lstStyle/>
          <a:p>
            <a:r>
              <a:rPr lang="fr-FR" altLang="en-US" b="1" dirty="0"/>
              <a:t>Paramétrable</a:t>
            </a:r>
          </a:p>
        </p:txBody>
      </p:sp>
      <p:sp>
        <p:nvSpPr>
          <p:cNvPr id="13" name="ZoneTexte 12"/>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7</a:t>
            </a:r>
          </a:p>
        </p:txBody>
      </p:sp>
      <p:pic>
        <p:nvPicPr>
          <p:cNvPr id="7180" name="Picture 14" descr="C:\KAR\Android\Galaxy S4_FR.png"/>
          <p:cNvPicPr>
            <a:picLocks noChangeAspect="1" noChangeArrowheads="1"/>
          </p:cNvPicPr>
          <p:nvPr/>
        </p:nvPicPr>
        <p:blipFill>
          <a:blip r:embed="rId3" cstate="print"/>
          <a:srcRect/>
          <a:stretch>
            <a:fillRect/>
          </a:stretch>
        </p:blipFill>
        <p:spPr bwMode="auto">
          <a:xfrm>
            <a:off x="6248400" y="730250"/>
            <a:ext cx="2133600" cy="4222750"/>
          </a:xfrm>
          <a:prstGeom prst="rect">
            <a:avLst/>
          </a:prstGeom>
          <a:noFill/>
          <a:ln w="9525">
            <a:noFill/>
            <a:miter lim="800000"/>
            <a:headEnd/>
            <a:tailEnd/>
          </a:ln>
        </p:spPr>
      </p:pic>
      <p:pic>
        <p:nvPicPr>
          <p:cNvPr id="7181" name="Picture 15" descr="C:\KAR\Android\impression\FR\Phone\Summary.png"/>
          <p:cNvPicPr>
            <a:picLocks noChangeAspect="1" noChangeArrowheads="1"/>
          </p:cNvPicPr>
          <p:nvPr/>
        </p:nvPicPr>
        <p:blipFill>
          <a:blip r:embed="rId4" cstate="print"/>
          <a:srcRect/>
          <a:stretch>
            <a:fillRect/>
          </a:stretch>
        </p:blipFill>
        <p:spPr bwMode="auto">
          <a:xfrm>
            <a:off x="6324600" y="1095375"/>
            <a:ext cx="1981200" cy="3476625"/>
          </a:xfrm>
          <a:prstGeom prst="rect">
            <a:avLst/>
          </a:prstGeom>
          <a:noFill/>
          <a:ln w="9525">
            <a:noFill/>
            <a:miter lim="800000"/>
            <a:headEnd/>
            <a:tailEnd/>
          </a:ln>
        </p:spPr>
      </p:pic>
      <p:pic>
        <p:nvPicPr>
          <p:cNvPr id="4" name="Image 3" descr="Une image contenant texte, Appareils électroniques, Téléphone mobile, Appareil mobile&#10;&#10;Le contenu généré par l’IA peut être incorrect.">
            <a:extLst>
              <a:ext uri="{FF2B5EF4-FFF2-40B4-BE49-F238E27FC236}">
                <a16:creationId xmlns:a16="http://schemas.microsoft.com/office/drawing/2014/main" id="{4A3EF6E9-F646-A4E7-3C5B-FDDE1E999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 y="751488"/>
            <a:ext cx="2133600" cy="4222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225"/>
          </a:xfrm>
          <a:prstGeom prst="rect">
            <a:avLst/>
          </a:prstGeom>
          <a:noFill/>
        </p:spPr>
        <p:txBody>
          <a:bodyPr>
            <a:spAutoFit/>
          </a:bodyPr>
          <a:lstStyle/>
          <a:p>
            <a:pPr>
              <a:defRPr/>
            </a:pPr>
            <a:r>
              <a:rPr lang="fr-FR" sz="1200" dirty="0">
                <a:solidFill>
                  <a:schemeClr val="tx1">
                    <a:lumMod val="65000"/>
                    <a:lumOff val="35000"/>
                  </a:schemeClr>
                </a:solidFill>
              </a:rPr>
              <a:t>8</a:t>
            </a:r>
          </a:p>
        </p:txBody>
      </p:sp>
      <p:sp>
        <p:nvSpPr>
          <p:cNvPr id="11" name="Rectangle 10"/>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Stratégie Energétique</a:t>
            </a:r>
          </a:p>
        </p:txBody>
      </p:sp>
      <p:sp>
        <p:nvSpPr>
          <p:cNvPr id="8196" name="Rectangle 2"/>
          <p:cNvSpPr>
            <a:spLocks noChangeArrowheads="1"/>
          </p:cNvSpPr>
          <p:nvPr/>
        </p:nvSpPr>
        <p:spPr bwMode="auto">
          <a:xfrm>
            <a:off x="152400" y="2133600"/>
            <a:ext cx="4762500" cy="2308225"/>
          </a:xfrm>
          <a:prstGeom prst="rect">
            <a:avLst/>
          </a:prstGeom>
          <a:noFill/>
          <a:ln w="9525">
            <a:noFill/>
            <a:miter lim="800000"/>
            <a:headEnd/>
            <a:tailEnd/>
          </a:ln>
        </p:spPr>
        <p:txBody>
          <a:bodyPr>
            <a:spAutoFit/>
          </a:bodyPr>
          <a:lstStyle/>
          <a:p>
            <a:r>
              <a:rPr lang="fr-FR" altLang="en-US" b="1" dirty="0"/>
              <a:t>Doublez l'autonomie de votre téléphone avec </a:t>
            </a:r>
            <a:r>
              <a:rPr lang="fr-FR" altLang="en-US" b="1" dirty="0" err="1"/>
              <a:t>Lifee</a:t>
            </a:r>
            <a:r>
              <a:rPr lang="fr-FR" altLang="en-US" b="1" dirty="0"/>
              <a:t>.</a:t>
            </a:r>
          </a:p>
          <a:p>
            <a:r>
              <a:rPr lang="fr-FR" altLang="en-US" dirty="0"/>
              <a:t>Une interface utilisateur simplifiée dotée de nombreux réglages sur le wifi, le bluetooth, la mise en veille, l'état de marche la nuit, la localisation, la synchronisation des comptes... Vous pouvez paramétrer le mode d’économie qui vous convient le mieux.</a:t>
            </a:r>
          </a:p>
        </p:txBody>
      </p:sp>
      <p:pic>
        <p:nvPicPr>
          <p:cNvPr id="8197" name="Picture 6" descr="C:\KAR\Android\site\img\home\screen_FR.png"/>
          <p:cNvPicPr>
            <a:picLocks noChangeAspect="1" noChangeArrowheads="1"/>
          </p:cNvPicPr>
          <p:nvPr/>
        </p:nvPicPr>
        <p:blipFill>
          <a:blip r:embed="rId3" cstate="print"/>
          <a:srcRect/>
          <a:stretch>
            <a:fillRect/>
          </a:stretch>
        </p:blipFill>
        <p:spPr bwMode="auto">
          <a:xfrm>
            <a:off x="5699125" y="1524000"/>
            <a:ext cx="2835275" cy="350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763000" y="6553200"/>
            <a:ext cx="381000" cy="276999"/>
          </a:xfrm>
          <a:prstGeom prst="rect">
            <a:avLst/>
          </a:prstGeom>
          <a:noFill/>
        </p:spPr>
        <p:txBody>
          <a:bodyPr>
            <a:spAutoFit/>
          </a:bodyPr>
          <a:lstStyle/>
          <a:p>
            <a:pPr>
              <a:defRPr/>
            </a:pPr>
            <a:r>
              <a:rPr lang="fr-FR" sz="1200" dirty="0">
                <a:solidFill>
                  <a:schemeClr val="tx1">
                    <a:lumMod val="65000"/>
                    <a:lumOff val="35000"/>
                  </a:schemeClr>
                </a:solidFill>
              </a:rPr>
              <a:t>9</a:t>
            </a:r>
          </a:p>
        </p:txBody>
      </p:sp>
      <p:sp>
        <p:nvSpPr>
          <p:cNvPr id="4" name="Rectangle 3"/>
          <p:cNvSpPr/>
          <p:nvPr/>
        </p:nvSpPr>
        <p:spPr>
          <a:xfrm>
            <a:off x="5638800" y="571500"/>
            <a:ext cx="3302000" cy="461963"/>
          </a:xfrm>
          <a:prstGeom prst="rect">
            <a:avLst/>
          </a:prstGeom>
          <a:ln/>
        </p:spPr>
        <p:style>
          <a:lnRef idx="3">
            <a:schemeClr val="lt1"/>
          </a:lnRef>
          <a:fillRef idx="1">
            <a:schemeClr val="accent2"/>
          </a:fillRef>
          <a:effectRef idx="1">
            <a:schemeClr val="accent2"/>
          </a:effectRef>
          <a:fontRef idx="minor">
            <a:schemeClr val="lt1"/>
          </a:fontRef>
        </p:style>
        <p:txBody>
          <a:bodyPr anchor="ctr">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FR" sz="2400" dirty="0">
                <a:solidFill>
                  <a:schemeClr val="bg1"/>
                </a:solidFill>
                <a:ea typeface="Verdana" pitchFamily="34" charset="0"/>
                <a:cs typeface="Calibri" pitchFamily="34" charset="0"/>
              </a:rPr>
              <a:t>Libération de Mémoire</a:t>
            </a:r>
          </a:p>
        </p:txBody>
      </p:sp>
      <p:sp>
        <p:nvSpPr>
          <p:cNvPr id="9220" name="Rectangle 7"/>
          <p:cNvSpPr>
            <a:spLocks noChangeArrowheads="1"/>
          </p:cNvSpPr>
          <p:nvPr/>
        </p:nvSpPr>
        <p:spPr bwMode="auto">
          <a:xfrm>
            <a:off x="152400" y="2114550"/>
            <a:ext cx="5105400" cy="2308225"/>
          </a:xfrm>
          <a:prstGeom prst="rect">
            <a:avLst/>
          </a:prstGeom>
          <a:noFill/>
          <a:ln w="9525">
            <a:noFill/>
            <a:miter lim="800000"/>
            <a:headEnd/>
            <a:tailEnd/>
          </a:ln>
        </p:spPr>
        <p:txBody>
          <a:bodyPr>
            <a:spAutoFit/>
          </a:bodyPr>
          <a:lstStyle/>
          <a:p>
            <a:r>
              <a:rPr lang="fr-FR" altLang="en-US" b="1" dirty="0"/>
              <a:t>Plus les applications sont gourmandes, plus le téléphone va ralentir et consommer. </a:t>
            </a:r>
            <a:r>
              <a:rPr lang="fr-FR" altLang="en-US" b="1" dirty="0" err="1"/>
              <a:t>Lifee</a:t>
            </a:r>
            <a:r>
              <a:rPr lang="fr-FR" altLang="en-US" b="1" dirty="0"/>
              <a:t> vous laisse le choix de gérer et d'optimiser la mémoire des applications avec 3 modes différents.</a:t>
            </a:r>
          </a:p>
          <a:p>
            <a:r>
              <a:rPr lang="fr-FR" altLang="en-US" dirty="0"/>
              <a:t>Ceci vous permet de gagner de l'espace mémoire pour accélérer votre téléphone afin de le rendre plus fluide dans ses tâches.</a:t>
            </a:r>
          </a:p>
        </p:txBody>
      </p:sp>
      <p:pic>
        <p:nvPicPr>
          <p:cNvPr id="9221" name="Picture 6" descr="C:\KAR\Android\site\img\home\memory_FR.png"/>
          <p:cNvPicPr>
            <a:picLocks noChangeAspect="1" noChangeArrowheads="1"/>
          </p:cNvPicPr>
          <p:nvPr/>
        </p:nvPicPr>
        <p:blipFill>
          <a:blip r:embed="rId3" cstate="print"/>
          <a:srcRect/>
          <a:stretch>
            <a:fillRect/>
          </a:stretch>
        </p:blipFill>
        <p:spPr bwMode="auto">
          <a:xfrm>
            <a:off x="5737225" y="1524000"/>
            <a:ext cx="2797175" cy="3457575"/>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SFLASH" val="C:\Documents and Settings\Pierre\Bureau\Pierre\AVOB\PFE\Images\animation_avob.swf"/>
  <p:tag name="WSFLAPOS" val="before"/>
  <p:tag name="WSNEWSLIDE" val=" No"/>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TotalTime>
  <Words>921</Words>
  <Application>Microsoft Office PowerPoint</Application>
  <PresentationFormat>Affichage à l'écran (4:3)</PresentationFormat>
  <Paragraphs>121</Paragraphs>
  <Slides>21</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MS PGothic</vt:lpstr>
      <vt:lpstr>Arial</vt:lpstr>
      <vt:lpstr>Calibri</vt:lpstr>
      <vt:lpstr>Times New Roman</vt:lpstr>
      <vt:lpstr>Verdana</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Alexander Hoffmann</cp:lastModifiedBy>
  <cp:revision>119</cp:revision>
  <cp:lastPrinted>1601-01-01T00:00:00Z</cp:lastPrinted>
  <dcterms:created xsi:type="dcterms:W3CDTF">1601-01-01T00:00:00Z</dcterms:created>
  <dcterms:modified xsi:type="dcterms:W3CDTF">2025-06-28T05:07:30Z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